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3"/>
  </p:sldMasterIdLst>
  <p:notesMasterIdLst>
    <p:notesMasterId r:id="rId5"/>
  </p:notesMasterIdLst>
  <p:handoutMasterIdLst>
    <p:handoutMasterId r:id="rId25"/>
  </p:handoutMasterIdLst>
  <p:sldIdLst>
    <p:sldId id="1745" r:id="rId4"/>
    <p:sldId id="262" r:id="rId6"/>
    <p:sldId id="645" r:id="rId7"/>
    <p:sldId id="1736" r:id="rId8"/>
    <p:sldId id="1743" r:id="rId9"/>
    <p:sldId id="1746" r:id="rId10"/>
    <p:sldId id="1729" r:id="rId11"/>
    <p:sldId id="1778" r:id="rId12"/>
    <p:sldId id="1777" r:id="rId13"/>
    <p:sldId id="1780" r:id="rId14"/>
    <p:sldId id="1781" r:id="rId15"/>
    <p:sldId id="1782" r:id="rId16"/>
    <p:sldId id="261" r:id="rId17"/>
    <p:sldId id="1738" r:id="rId18"/>
    <p:sldId id="1783" r:id="rId19"/>
    <p:sldId id="276" r:id="rId20"/>
    <p:sldId id="274" r:id="rId21"/>
    <p:sldId id="303" r:id="rId22"/>
    <p:sldId id="1787" r:id="rId23"/>
    <p:sldId id="627" r:id="rId24"/>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1745"/>
            <p14:sldId id="262"/>
            <p14:sldId id="645"/>
            <p14:sldId id="1736"/>
            <p14:sldId id="1743"/>
            <p14:sldId id="1746"/>
            <p14:sldId id="1729"/>
            <p14:sldId id="1778"/>
            <p14:sldId id="1777"/>
            <p14:sldId id="1780"/>
            <p14:sldId id="1781"/>
            <p14:sldId id="1782"/>
            <p14:sldId id="261"/>
            <p14:sldId id="1738"/>
            <p14:sldId id="1783"/>
            <p14:sldId id="276"/>
            <p14:sldId id="274"/>
            <p14:sldId id="303"/>
            <p14:sldId id="1787"/>
            <p14:sldId id="627"/>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14013"/>
    <a:srgbClr val="145618"/>
    <a:srgbClr val="BD7617"/>
    <a:srgbClr val="FFAC82"/>
    <a:srgbClr val="E8F4E9"/>
    <a:srgbClr val="C1E1C3"/>
    <a:srgbClr val="164871"/>
    <a:srgbClr val="C08261"/>
    <a:srgbClr val="CDEFF2"/>
    <a:srgbClr val="0B31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160" autoAdjust="0"/>
    <p:restoredTop sz="90805" autoAdjust="0"/>
  </p:normalViewPr>
  <p:slideViewPr>
    <p:cSldViewPr snapToGrid="0">
      <p:cViewPr varScale="1">
        <p:scale>
          <a:sx n="57" d="100"/>
          <a:sy n="57" d="100"/>
        </p:scale>
        <p:origin x="552" y="36"/>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notesViewPr>
    <p:cSldViewPr snapToGrid="0">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0" Type="http://schemas.openxmlformats.org/officeDocument/2006/relationships/tags" Target="tags/tag1.xml"/><Relationship Id="rId3" Type="http://schemas.openxmlformats.org/officeDocument/2006/relationships/slideMaster" Target="slideMasters/slideMaster2.xml"/><Relationship Id="rId29" Type="http://schemas.openxmlformats.org/officeDocument/2006/relationships/commentAuthors" Target="commentAuthors.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03F5280-BB76-F748-A5C2-AFD2F24110CB}" type="datetimeFigureOut">
              <a:rPr kumimoji="1" lang="zh-CN" altLang="en-US" smtClean="0"/>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5EED075-E33E-2F46-9CB1-74256B1E9948}"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svg>
</file>

<file path=ppt/media/image4.png>
</file>

<file path=ppt/media/image5.png>
</file>

<file path=ppt/media/image6.png>
</file>

<file path=ppt/media/image7.wdp>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2A75D99-2AE7-49F1-BB03-59E2BF5579C1}"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2A75D99-2AE7-49F1-BB03-59E2BF5579C1}"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风险：</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1" rtl="0">
              <a:lnSpc>
                <a:spcPct val="150000"/>
              </a:lnSpc>
              <a:spcBef>
                <a:spcPct val="0"/>
              </a:spcBef>
              <a:spcAft>
                <a:spcPct val="15000"/>
              </a:spcAft>
              <a:buChar char="•"/>
            </a:pP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客体：信息的载体</a:t>
            </a:r>
            <a:endParaRPr lang="zh-CN" altLang="en-US"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主题：引起信息在客体之间流动的人、进程或设备等</a:t>
            </a:r>
            <a:endParaRPr lang="zh-CN" altLang="en-US" sz="1200" b="0" i="0" u="none" strike="noStrike" kern="1200" dirty="0">
              <a:solidFill>
                <a:schemeClr val="tx1"/>
              </a:solidFill>
              <a:effectLst/>
              <a:latin typeface="+mn-lt"/>
              <a:ea typeface="+mn-ea"/>
              <a:cs typeface="+mn-cs"/>
            </a:endParaRPr>
          </a:p>
          <a:p>
            <a:endParaRPr lang="zh-CN" altLang="en-US"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引用监控器，是指一种软硬件复合型的安全机制。它可以对计算机系统进行监视和限制，筛选恶意代码或不安全的活动，并防止这些代码或行为对系统造成损害</a:t>
            </a:r>
            <a:endParaRPr lang="zh-CN" altLang="en-US"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ym typeface="+mn-ea"/>
              </a:rPr>
              <a:t>计算机信息系统是由计算机及其相关的和配套的设备、设施（含网络）构成的，按照一定的应用目标和规则对信息进行采集、加工、存储、传输、检索等处理的人机系统。</a:t>
            </a:r>
            <a:endParaRPr lang="zh-CN" altLang="en-US" dirty="0"/>
          </a:p>
          <a:p>
            <a:endParaRPr lang="zh-CN" altLang="en-US" dirty="0"/>
          </a:p>
          <a:p>
            <a:r>
              <a:rPr lang="zh-CN" altLang="en-US" dirty="0"/>
              <a:t>可信计算基指一个计算机系统中必须保证高度可信赖的部分。在可信计算基中，只有经过特别验证的代码才能执行，这样可以确保系统的安全性</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ym typeface="+mn-ea"/>
              </a:rPr>
              <a:t>第一级：用户自主保护级；</a:t>
            </a:r>
            <a:endParaRPr lang="zh-CN" altLang="en-US" dirty="0"/>
          </a:p>
          <a:p>
            <a:r>
              <a:rPr lang="zh-CN" altLang="en-US" dirty="0">
                <a:sym typeface="+mn-ea"/>
              </a:rPr>
              <a:t>第二级：系统审计保护级；</a:t>
            </a:r>
            <a:endParaRPr lang="zh-CN" altLang="en-US" dirty="0"/>
          </a:p>
          <a:p>
            <a:r>
              <a:rPr lang="zh-CN" altLang="en-US" dirty="0">
                <a:sym typeface="+mn-ea"/>
              </a:rPr>
              <a:t>第三级：安全标记保护级；</a:t>
            </a:r>
            <a:endParaRPr lang="zh-CN" altLang="en-US" dirty="0"/>
          </a:p>
          <a:p>
            <a:r>
              <a:rPr lang="zh-CN" altLang="en-US" dirty="0">
                <a:sym typeface="+mn-ea"/>
              </a:rPr>
              <a:t>第四级：结构化保护级；</a:t>
            </a:r>
            <a:endParaRPr lang="zh-CN" altLang="en-US" dirty="0"/>
          </a:p>
          <a:p>
            <a:r>
              <a:rPr lang="zh-CN" altLang="en-US" dirty="0">
                <a:sym typeface="+mn-ea"/>
              </a:rPr>
              <a:t>第五级：访问验证保护级。</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第三级安全要求仅要求对隐私数据进行存储加密，而第四级安全要求要求对存储在非易失性存储器中的所有数据进行加密保护</a:t>
            </a:r>
            <a:endParaRPr lang="zh-CN" altLang="en-US" dirty="0"/>
          </a:p>
          <a:p>
            <a:endParaRPr lang="zh-CN" altLang="en-US" dirty="0"/>
          </a:p>
          <a:p>
            <a:r>
              <a:rPr lang="zh-CN" altLang="en-US" dirty="0"/>
              <a:t>第三级计算机信息系统可信计算基具有系统审计保护级所有功能。此外，还提供有关安全策略模型、数据标记以及主体对客体强制访问控制的非形式化描述；具有准确地标记输出信息的能力；消除通过测试发现的任何错误。</a:t>
            </a:r>
            <a:endParaRPr lang="zh-CN" altLang="en-US" dirty="0"/>
          </a:p>
          <a:p>
            <a:endParaRPr lang="zh-CN" altLang="en-US" dirty="0"/>
          </a:p>
          <a:p>
            <a:r>
              <a:rPr lang="zh-CN" altLang="en-US" dirty="0"/>
              <a:t>第四级的计算机信息系统可信计算基建立于一个明确定义的形式化安全策略模型之上，它要求将第三级系统中的自主和强制访问控制扩展到所有主体与客体。此外，还要考虑隐蔽通道。本级的计算机信息系统可信计算基必须结构化为关键保护元素和非关键保护元素。计算机信息系统可信计算基的接口也必须明确定义，使其设计与实现能经受更充分的测试和更完整的复审。加强了鉴别机制；支持系统管理员和操作员的职能；提供可信设施管理；增强了配置管理控制。系统具有相当的抗渗透能力。</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2A75D99-2AE7-49F1-BB03-59E2BF5579C1}"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2A75D99-2AE7-49F1-BB03-59E2BF5579C1}"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ym typeface="+mn-ea"/>
              </a:rPr>
              <a:t>第四级的计算机信息系统可信计算基建立于一个明确定义的形式化安全策略模型之上，它要求将第三级系统中的自主和强制访问控制扩展到所有主体与客体。此外，还要考虑隐蔽通道。本级的计算机信息系统可信计算基必须结构化为关键保护元素和非关键保护元素。计算机信息系统可信计算基的接口也必须明确定义，使其设计与实现能经受更充分的测试和更完整的复审。加强了鉴别机制；支持系统管理员和操作员的职能；提供可信设施管理；增强了配置管理控制。系统具有相当的抗渗透能力。</a:t>
            </a:r>
            <a:endParaRPr lang="zh-CN" altLang="en-US" dirty="0"/>
          </a:p>
          <a:p>
            <a:endParaRPr lang="zh-CN" altLang="en-US" dirty="0"/>
          </a:p>
          <a:p>
            <a:r>
              <a:rPr lang="zh-CN" altLang="en-US" dirty="0"/>
              <a:t>第五级计算机信息系统可信计算基满足访问监控器需求。访问监控器仲裁主体对客体的全部访问。访问监控器本身是抗篡改的；必须足够小，能够分析和测试。为了满足访问监控器需求，计算机信息系统可信计算基在其构造时，排除那些对实施安全策略来说并非必要的代码；在设计和实现时，从系统工程角度将其复杂性降低到最小程度。支持安全管理员职能；扩充审计机制，当发生与安全相关的事件时发出信号；提供系统恢复机制。系统具有很高的抗渗透能力。</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2A75D99-2AE7-49F1-BB03-59E2BF5579C1}"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pic>
        <p:nvPicPr>
          <p:cNvPr id="64" name="图片 63"/>
          <p:cNvPicPr>
            <a:picLocks noChangeAspect="1"/>
          </p:cNvPicPr>
          <p:nvPr userDrawn="1"/>
        </p:nvPicPr>
        <p:blipFill>
          <a:blip r:embed="rId2"/>
          <a:stretch>
            <a:fillRect/>
          </a:stretch>
        </p:blipFill>
        <p:spPr>
          <a:xfrm>
            <a:off x="0" y="0"/>
            <a:ext cx="12192000" cy="6858000"/>
          </a:xfrm>
          <a:prstGeom prst="rect">
            <a:avLst/>
          </a:prstGeom>
        </p:spPr>
      </p:pic>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1" Type="http://schemas.openxmlformats.org/officeDocument/2006/relationships/theme" Target="../theme/theme2.xml"/><Relationship Id="rId20" Type="http://schemas.openxmlformats.org/officeDocument/2006/relationships/slideLayout" Target="../slideLayouts/slideLayout40.xml"/><Relationship Id="rId2" Type="http://schemas.openxmlformats.org/officeDocument/2006/relationships/slideLayout" Target="../slideLayouts/slideLayout22.xml"/><Relationship Id="rId19" Type="http://schemas.openxmlformats.org/officeDocument/2006/relationships/slideLayout" Target="../slideLayouts/slideLayout39.xml"/><Relationship Id="rId18" Type="http://schemas.openxmlformats.org/officeDocument/2006/relationships/slideLayout" Target="../slideLayouts/slideLayout38.xml"/><Relationship Id="rId17" Type="http://schemas.openxmlformats.org/officeDocument/2006/relationships/slideLayout" Target="../slideLayouts/slideLayout37.xml"/><Relationship Id="rId16" Type="http://schemas.openxmlformats.org/officeDocument/2006/relationships/slideLayout" Target="../slideLayouts/slideLayout36.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3" Type="http://schemas.openxmlformats.org/officeDocument/2006/relationships/slideLayout" Target="../slideLayouts/slideLayout33.xml"/><Relationship Id="rId12" Type="http://schemas.openxmlformats.org/officeDocument/2006/relationships/slideLayout" Target="../slideLayouts/slideLayout32.xml"/><Relationship Id="rId11" Type="http://schemas.openxmlformats.org/officeDocument/2006/relationships/slideLayout" Target="../slideLayouts/slideLayout31.xml"/><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5.xml"/><Relationship Id="rId3" Type="http://schemas.microsoft.com/office/2007/relationships/hdphoto" Target="../media/image7.wdp"/><Relationship Id="rId2" Type="http://schemas.openxmlformats.org/officeDocument/2006/relationships/image" Target="../media/image6.png"/><Relationship Id="rId1" Type="http://schemas.openxmlformats.org/officeDocument/2006/relationships/image" Target="../media/image4.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15.xml"/><Relationship Id="rId3" Type="http://schemas.microsoft.com/office/2007/relationships/hdphoto" Target="../media/image7.wdp"/><Relationship Id="rId2" Type="http://schemas.openxmlformats.org/officeDocument/2006/relationships/image" Target="../media/image6.png"/><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8.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图片 64"/>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nvSpPr>
        <p:spPr>
          <a:xfrm flipV="1">
            <a:off x="0" y="6802310"/>
            <a:ext cx="12192000" cy="62214"/>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文本框 60"/>
          <p:cNvSpPr txBox="1"/>
          <p:nvPr/>
        </p:nvSpPr>
        <p:spPr>
          <a:xfrm>
            <a:off x="3099924" y="4730375"/>
            <a:ext cx="6041617" cy="398780"/>
          </a:xfrm>
          <a:prstGeom prst="rect">
            <a:avLst/>
          </a:prstGeom>
          <a:noFill/>
        </p:spPr>
        <p:txBody>
          <a:bodyPr wrap="square" rtlCol="0">
            <a:spAutoFit/>
          </a:bodyPr>
          <a:lstStyle/>
          <a:p>
            <a:r>
              <a:rPr lang="zh-CN" altLang="en-US" sz="2000" dirty="0">
                <a:solidFill>
                  <a:srgbClr val="222A35"/>
                </a:solidFill>
                <a:latin typeface="黑体" panose="02010609060101010101" pitchFamily="49" charset="-122"/>
                <a:ea typeface="黑体" panose="02010609060101010101" pitchFamily="49" charset="-122"/>
                <a:cs typeface="+mn-ea"/>
                <a:sym typeface="Arial" panose="020B0604020202020204" pitchFamily="34" charset="0"/>
              </a:rPr>
              <a:t>第三组： </a:t>
            </a:r>
            <a:endParaRPr lang="zh-CN" altLang="en-US" sz="2000" dirty="0">
              <a:solidFill>
                <a:srgbClr val="222A35"/>
              </a:solidFill>
              <a:latin typeface="黑体" panose="02010609060101010101" pitchFamily="49" charset="-122"/>
              <a:ea typeface="黑体" panose="02010609060101010101" pitchFamily="49" charset="-122"/>
              <a:cs typeface="+mn-ea"/>
              <a:sym typeface="Arial" panose="020B0604020202020204" pitchFamily="34" charset="0"/>
            </a:endParaRPr>
          </a:p>
        </p:txBody>
      </p:sp>
      <p:sp>
        <p:nvSpPr>
          <p:cNvPr id="64" name="矩形 63"/>
          <p:cNvSpPr/>
          <p:nvPr/>
        </p:nvSpPr>
        <p:spPr>
          <a:xfrm>
            <a:off x="5788650" y="4351315"/>
            <a:ext cx="665278" cy="45720"/>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矩形 33"/>
          <p:cNvSpPr/>
          <p:nvPr/>
        </p:nvSpPr>
        <p:spPr>
          <a:xfrm>
            <a:off x="1290320" y="2530944"/>
            <a:ext cx="9611360" cy="1322070"/>
          </a:xfrm>
          <a:prstGeom prst="rect">
            <a:avLst/>
          </a:prstGeom>
          <a:effectLst>
            <a:outerShdw blurRad="63500" sx="102000" sy="102000" algn="ctr" rotWithShape="0">
              <a:prstClr val="black">
                <a:alpha val="40000"/>
              </a:prstClr>
            </a:outerShdw>
          </a:effectLst>
        </p:spPr>
        <p:txBody>
          <a:bodyPr wrap="square">
            <a:spAutoFit/>
          </a:bodyPr>
          <a:lstStyle/>
          <a:p>
            <a:pPr algn="ctr">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操作系统系统与虚拟化安全</a:t>
            </a:r>
            <a:endParaRPr lang="en-US" altLang="zh-CN"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ctr">
              <a:defRPr/>
            </a:pPr>
            <a:r>
              <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第二次作业</a:t>
            </a:r>
            <a:r>
              <a:rPr lang="en-US" altLang="zh-CN"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-Q1</a:t>
            </a:r>
            <a:r>
              <a:rPr lang="zh-CN" altLang="en-US" sz="4000" b="1" spc="30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标准研读</a:t>
            </a:r>
            <a:r>
              <a:rPr lang="en-US" altLang="zh-CN" sz="4000" b="1" spc="30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 </a:t>
            </a:r>
            <a:endParaRPr lang="zh-CN" altLang="en-US" sz="4000" b="1" spc="3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99" name="组合 98"/>
          <p:cNvGrpSpPr/>
          <p:nvPr/>
        </p:nvGrpSpPr>
        <p:grpSpPr>
          <a:xfrm>
            <a:off x="4654641" y="753988"/>
            <a:ext cx="2882718" cy="848212"/>
            <a:chOff x="9556201" y="498129"/>
            <a:chExt cx="1993881" cy="586680"/>
          </a:xfrm>
        </p:grpSpPr>
        <p:grpSp>
          <p:nvGrpSpPr>
            <p:cNvPr id="100" name="组合 99"/>
            <p:cNvGrpSpPr/>
            <p:nvPr userDrawn="1"/>
          </p:nvGrpSpPr>
          <p:grpSpPr>
            <a:xfrm>
              <a:off x="10239376" y="968937"/>
              <a:ext cx="1307697" cy="96254"/>
              <a:chOff x="4616246" y="3878362"/>
              <a:chExt cx="5571416" cy="410087"/>
            </a:xfrm>
            <a:solidFill>
              <a:schemeClr val="tx1">
                <a:alpha val="80000"/>
              </a:schemeClr>
            </a:solidFill>
          </p:grpSpPr>
          <p:sp>
            <p:nvSpPr>
              <p:cNvPr id="13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1"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2"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3"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4"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5"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6"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7"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8"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9"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0"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1"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2"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3"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1" name="组合 100"/>
            <p:cNvGrpSpPr/>
            <p:nvPr userDrawn="1"/>
          </p:nvGrpSpPr>
          <p:grpSpPr>
            <a:xfrm>
              <a:off x="10237120" y="539555"/>
              <a:ext cx="1312962" cy="375239"/>
              <a:chOff x="4606634" y="2048989"/>
              <a:chExt cx="5593843" cy="1598699"/>
            </a:xfrm>
            <a:solidFill>
              <a:schemeClr val="accent1">
                <a:alpha val="80000"/>
              </a:schemeClr>
            </a:solidFill>
          </p:grpSpPr>
          <p:sp>
            <p:nvSpPr>
              <p:cNvPr id="12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2" name="组合 101"/>
            <p:cNvGrpSpPr/>
            <p:nvPr userDrawn="1"/>
          </p:nvGrpSpPr>
          <p:grpSpPr>
            <a:xfrm>
              <a:off x="9556201" y="498129"/>
              <a:ext cx="588050" cy="586680"/>
              <a:chOff x="2105799" y="20055838"/>
              <a:chExt cx="6748090" cy="6732363"/>
            </a:xfrm>
            <a:solidFill>
              <a:schemeClr val="accent1">
                <a:alpha val="80000"/>
              </a:schemeClr>
            </a:solidFill>
          </p:grpSpPr>
          <p:sp>
            <p:nvSpPr>
              <p:cNvPr id="10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6" name="文本框 65"/>
          <p:cNvSpPr txBox="1"/>
          <p:nvPr/>
        </p:nvSpPr>
        <p:spPr>
          <a:xfrm>
            <a:off x="9980978" y="6200661"/>
            <a:ext cx="2211022" cy="368300"/>
          </a:xfrm>
          <a:prstGeom prst="rect">
            <a:avLst/>
          </a:prstGeom>
          <a:noFill/>
        </p:spPr>
        <p:txBody>
          <a:bodyPr wrap="square" rtlCol="0">
            <a:spAutoFit/>
          </a:bodyPr>
          <a:lstStyle/>
          <a:p>
            <a:r>
              <a:rPr lang="en-US" altLang="zh-CN" dirty="0">
                <a:solidFill>
                  <a:srgbClr val="222A35"/>
                </a:solidFill>
                <a:latin typeface="Times New Roman" panose="02020603050405020304" pitchFamily="18" charset="0"/>
                <a:ea typeface="黑体" panose="02010609060101010101" pitchFamily="49" charset="-122"/>
                <a:cs typeface="+mn-ea"/>
                <a:sym typeface="Arial" panose="020B0604020202020204" pitchFamily="34" charset="0"/>
              </a:rPr>
              <a:t>2023 </a:t>
            </a:r>
            <a:r>
              <a:rPr lang="zh-CN" altLang="en-US" dirty="0">
                <a:solidFill>
                  <a:srgbClr val="222A35"/>
                </a:solidFill>
                <a:latin typeface="Times New Roman" panose="02020603050405020304" pitchFamily="18" charset="0"/>
                <a:ea typeface="黑体" panose="02010609060101010101" pitchFamily="49" charset="-122"/>
                <a:cs typeface="+mn-ea"/>
                <a:sym typeface="Arial" panose="020B0604020202020204" pitchFamily="34" charset="0"/>
              </a:rPr>
              <a:t>年 </a:t>
            </a:r>
            <a:r>
              <a:rPr lang="en-US" altLang="zh-CN" dirty="0">
                <a:solidFill>
                  <a:srgbClr val="222A35"/>
                </a:solidFill>
                <a:latin typeface="Times New Roman" panose="02020603050405020304" pitchFamily="18" charset="0"/>
                <a:ea typeface="黑体" panose="02010609060101010101" pitchFamily="49" charset="-122"/>
                <a:cs typeface="+mn-ea"/>
                <a:sym typeface="Arial" panose="020B0604020202020204" pitchFamily="34" charset="0"/>
              </a:rPr>
              <a:t>10 </a:t>
            </a:r>
            <a:r>
              <a:rPr lang="zh-CN" altLang="en-US" dirty="0">
                <a:solidFill>
                  <a:srgbClr val="222A35"/>
                </a:solidFill>
                <a:latin typeface="Times New Roman" panose="02020603050405020304" pitchFamily="18" charset="0"/>
                <a:ea typeface="黑体" panose="02010609060101010101" pitchFamily="49" charset="-122"/>
                <a:cs typeface="+mn-ea"/>
                <a:sym typeface="Arial" panose="020B0604020202020204" pitchFamily="34" charset="0"/>
              </a:rPr>
              <a:t>月 </a:t>
            </a:r>
            <a:r>
              <a:rPr lang="en-US" altLang="zh-CN" dirty="0">
                <a:solidFill>
                  <a:srgbClr val="222A35"/>
                </a:solidFill>
                <a:latin typeface="Times New Roman" panose="02020603050405020304" pitchFamily="18" charset="0"/>
                <a:ea typeface="黑体" panose="02010609060101010101" pitchFamily="49" charset="-122"/>
                <a:cs typeface="+mn-ea"/>
                <a:sym typeface="Arial" panose="020B0604020202020204" pitchFamily="34" charset="0"/>
              </a:rPr>
              <a:t>21</a:t>
            </a:r>
            <a:r>
              <a:rPr lang="zh-CN" altLang="en-US" dirty="0">
                <a:solidFill>
                  <a:srgbClr val="222A35"/>
                </a:solidFill>
                <a:latin typeface="Times New Roman" panose="02020603050405020304" pitchFamily="18" charset="0"/>
                <a:ea typeface="黑体" panose="02010609060101010101" pitchFamily="49" charset="-122"/>
                <a:cs typeface="+mn-ea"/>
                <a:sym typeface="Arial" panose="020B0604020202020204" pitchFamily="34" charset="0"/>
              </a:rPr>
              <a:t>日</a:t>
            </a:r>
            <a:endParaRPr lang="zh-CN" altLang="en-US" dirty="0">
              <a:solidFill>
                <a:srgbClr val="222A35"/>
              </a:solidFill>
              <a:latin typeface="Times New Roman" panose="02020603050405020304" pitchFamily="18" charset="0"/>
              <a:ea typeface="黑体" panose="02010609060101010101" pitchFamily="49" charset="-122"/>
              <a:cs typeface="+mn-ea"/>
              <a:sym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54610" y="0"/>
            <a:ext cx="12192000" cy="6858000"/>
          </a:xfrm>
          <a:prstGeom prst="rect">
            <a:avLst/>
          </a:prstGeom>
        </p:spPr>
      </p:pic>
      <p:sp>
        <p:nvSpPr>
          <p:cNvPr id="4" name="灯片编号占位符 3"/>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&lt; </a:t>
            </a:r>
            <a:fld id="{A548B57D-AE10-4CF7-A9DF-59FEFA91B28E}" type="slidenum">
              <a:rPr kumimoji="0" lang="zh-CN" altLang="en-US" sz="1200" b="0" i="0" u="none" strike="noStrike" kern="1200" cap="none" spc="0" normalizeH="0" baseline="0" noProof="0" smtClean="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fld>
            <a:r>
              <a:rPr kumimoji="0" lang="zh-CN" altLang="en-US"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 </a:t>
            </a: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&gt;</a:t>
            </a:r>
            <a:endParaRPr kumimoji="0" lang="zh-CN" altLang="en-US" sz="1200" b="0" i="0" u="none" strike="noStrike" kern="1200" cap="none" spc="0" normalizeH="0" baseline="0" noProof="0" dirty="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endParaRPr>
          </a:p>
        </p:txBody>
      </p:sp>
      <p:sp>
        <p:nvSpPr>
          <p:cNvPr id="3" name="文本框 2"/>
          <p:cNvSpPr txBox="1"/>
          <p:nvPr/>
        </p:nvSpPr>
        <p:spPr>
          <a:xfrm>
            <a:off x="855980" y="1447800"/>
            <a:ext cx="10191750" cy="4946650"/>
          </a:xfrm>
          <a:prstGeom prst="rect">
            <a:avLst/>
          </a:prstGeom>
          <a:noFill/>
        </p:spPr>
        <p:txBody>
          <a:bodyPr wrap="square" rtlCol="0">
            <a:noAutofit/>
          </a:bodyPr>
          <a:lstStyle/>
          <a:p>
            <a:pPr algn="l"/>
            <a:r>
              <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rPr>
              <a:t>第五级对可信路径做了进一步要求。</a:t>
            </a:r>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对用户的初始登录和鉴别，计算机信息系统可信计算基在它与用户之间提供可信通信路径。该路径上的通信只能由该用户初始化。（4.4.9可信路径）</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当连接用户时（如注册、更改主体安全级），计算机信息系统可信计算基提供它与用户之间的可信通信路径。可信路径上的通信只能由该用户或计算机信息系统可信计算基激活，且在逻辑上与其他路径上的通信相隔离，且能正确地加以区分。（4.5.9可信路径）</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p:txBody>
      </p:sp>
      <p:grpSp>
        <p:nvGrpSpPr>
          <p:cNvPr id="2" name="组合 1"/>
          <p:cNvGrpSpPr/>
          <p:nvPr/>
        </p:nvGrpSpPr>
        <p:grpSpPr>
          <a:xfrm>
            <a:off x="9908728" y="457198"/>
            <a:ext cx="1689105" cy="497002"/>
            <a:chOff x="4774665" y="527202"/>
            <a:chExt cx="2642671" cy="777580"/>
          </a:xfrm>
          <a:solidFill>
            <a:srgbClr val="9A0001"/>
          </a:solidFill>
        </p:grpSpPr>
        <p:grpSp>
          <p:nvGrpSpPr>
            <p:cNvPr id="6" name="组合 5"/>
            <p:cNvGrpSpPr/>
            <p:nvPr/>
          </p:nvGrpSpPr>
          <p:grpSpPr>
            <a:xfrm>
              <a:off x="5680139" y="1151206"/>
              <a:ext cx="1733210" cy="127574"/>
              <a:chOff x="4616246" y="3878362"/>
              <a:chExt cx="5571416" cy="410087"/>
            </a:xfrm>
            <a:grpFill/>
          </p:grpSpPr>
          <p:sp>
            <p:nvSpPr>
              <p:cNvPr id="44"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组合 6"/>
            <p:cNvGrpSpPr/>
            <p:nvPr/>
          </p:nvGrpSpPr>
          <p:grpSpPr>
            <a:xfrm>
              <a:off x="5677149" y="582107"/>
              <a:ext cx="1740187" cy="497339"/>
              <a:chOff x="4606634" y="2048989"/>
              <a:chExt cx="5593843" cy="1598699"/>
            </a:xfrm>
            <a:grpFill/>
          </p:grpSpPr>
          <p:sp>
            <p:nvSpPr>
              <p:cNvPr id="32"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p:nvGrpSpPr>
          <p:grpSpPr>
            <a:xfrm>
              <a:off x="4774665" y="527202"/>
              <a:ext cx="779396" cy="777580"/>
              <a:chOff x="2105799" y="20055838"/>
              <a:chExt cx="6748090" cy="6732363"/>
            </a:xfrm>
            <a:grpFill/>
          </p:grpSpPr>
          <p:sp>
            <p:nvSpPr>
              <p:cNvPr id="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0" name="标题 1"/>
          <p:cNvSpPr>
            <a:spLocks noGrp="1"/>
          </p:cNvSpPr>
          <p:nvPr>
            <p:ph type="title"/>
          </p:nvPr>
        </p:nvSpPr>
        <p:spPr>
          <a:xfrm>
            <a:off x="442913" y="243569"/>
            <a:ext cx="9056851" cy="617518"/>
          </a:xfrm>
        </p:spPr>
        <p:txBody>
          <a:bodyPr/>
          <a:lstStyle/>
          <a:p>
            <a:r>
              <a:rPr lang="zh-CN" altLang="en-US" dirty="0">
                <a:sym typeface="Arial" panose="020B0604020202020204" pitchFamily="34" charset="0"/>
              </a:rPr>
              <a:t>第四级与第五级安全功能要求的异同之处</a:t>
            </a:r>
            <a:endParaRPr lang="zh-CN" altLang="en-US" dirty="0">
              <a:sym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54610" y="0"/>
            <a:ext cx="12192000" cy="6858000"/>
          </a:xfrm>
          <a:prstGeom prst="rect">
            <a:avLst/>
          </a:prstGeom>
        </p:spPr>
      </p:pic>
      <p:sp>
        <p:nvSpPr>
          <p:cNvPr id="4" name="灯片编号占位符 3"/>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&lt; </a:t>
            </a:r>
            <a:fld id="{A548B57D-AE10-4CF7-A9DF-59FEFA91B28E}" type="slidenum">
              <a:rPr kumimoji="0" lang="zh-CN" altLang="en-US" sz="1200" b="0" i="0" u="none" strike="noStrike" kern="1200" cap="none" spc="0" normalizeH="0" baseline="0" noProof="0" smtClean="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fld>
            <a:r>
              <a:rPr kumimoji="0" lang="zh-CN" altLang="en-US"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 </a:t>
            </a: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&gt;</a:t>
            </a:r>
            <a:endParaRPr kumimoji="0" lang="zh-CN" altLang="en-US" sz="1200" b="0" i="0" u="none" strike="noStrike" kern="1200" cap="none" spc="0" normalizeH="0" baseline="0" noProof="0" dirty="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endParaRPr>
          </a:p>
        </p:txBody>
      </p:sp>
      <p:sp>
        <p:nvSpPr>
          <p:cNvPr id="3" name="文本框 2"/>
          <p:cNvSpPr txBox="1"/>
          <p:nvPr/>
        </p:nvSpPr>
        <p:spPr>
          <a:xfrm>
            <a:off x="1427480" y="1739900"/>
            <a:ext cx="10191750" cy="4946650"/>
          </a:xfrm>
          <a:prstGeom prst="rect">
            <a:avLst/>
          </a:prstGeom>
          <a:noFill/>
        </p:spPr>
        <p:txBody>
          <a:bodyPr wrap="square" rtlCol="0">
            <a:noAutofit/>
          </a:bodyPr>
          <a:lstStyle/>
          <a:p>
            <a:pPr algn="l"/>
            <a:r>
              <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rPr>
              <a:t>第五级提供系统恢复机制。</a:t>
            </a:r>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计算机信息系统可信计算基提供过程和机制，保证计算机信息系统失效或中断后，可以进行不损害任何安全保护性能的恢复。（4.5.10）</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p:txBody>
      </p:sp>
      <p:grpSp>
        <p:nvGrpSpPr>
          <p:cNvPr id="2" name="组合 1"/>
          <p:cNvGrpSpPr/>
          <p:nvPr/>
        </p:nvGrpSpPr>
        <p:grpSpPr>
          <a:xfrm>
            <a:off x="9908728" y="457198"/>
            <a:ext cx="1689105" cy="497002"/>
            <a:chOff x="4774665" y="527202"/>
            <a:chExt cx="2642671" cy="777580"/>
          </a:xfrm>
          <a:solidFill>
            <a:srgbClr val="9A0001"/>
          </a:solidFill>
        </p:grpSpPr>
        <p:grpSp>
          <p:nvGrpSpPr>
            <p:cNvPr id="6" name="组合 5"/>
            <p:cNvGrpSpPr/>
            <p:nvPr/>
          </p:nvGrpSpPr>
          <p:grpSpPr>
            <a:xfrm>
              <a:off x="5680139" y="1151206"/>
              <a:ext cx="1733210" cy="127574"/>
              <a:chOff x="4616246" y="3878362"/>
              <a:chExt cx="5571416" cy="410087"/>
            </a:xfrm>
            <a:grpFill/>
          </p:grpSpPr>
          <p:sp>
            <p:nvSpPr>
              <p:cNvPr id="44"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组合 6"/>
            <p:cNvGrpSpPr/>
            <p:nvPr/>
          </p:nvGrpSpPr>
          <p:grpSpPr>
            <a:xfrm>
              <a:off x="5677149" y="582107"/>
              <a:ext cx="1740187" cy="497339"/>
              <a:chOff x="4606634" y="2048989"/>
              <a:chExt cx="5593843" cy="1598699"/>
            </a:xfrm>
            <a:grpFill/>
          </p:grpSpPr>
          <p:sp>
            <p:nvSpPr>
              <p:cNvPr id="32"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p:nvGrpSpPr>
          <p:grpSpPr>
            <a:xfrm>
              <a:off x="4774665" y="527202"/>
              <a:ext cx="779396" cy="777580"/>
              <a:chOff x="2105799" y="20055838"/>
              <a:chExt cx="6748090" cy="6732363"/>
            </a:xfrm>
            <a:grpFill/>
          </p:grpSpPr>
          <p:sp>
            <p:nvSpPr>
              <p:cNvPr id="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0" name="标题 1"/>
          <p:cNvSpPr>
            <a:spLocks noGrp="1"/>
          </p:cNvSpPr>
          <p:nvPr>
            <p:ph type="title"/>
          </p:nvPr>
        </p:nvSpPr>
        <p:spPr>
          <a:xfrm>
            <a:off x="442913" y="243569"/>
            <a:ext cx="9056851" cy="617518"/>
          </a:xfrm>
        </p:spPr>
        <p:txBody>
          <a:bodyPr/>
          <a:lstStyle/>
          <a:p>
            <a:r>
              <a:rPr lang="zh-CN" altLang="en-US" dirty="0">
                <a:sym typeface="Arial" panose="020B0604020202020204" pitchFamily="34" charset="0"/>
              </a:rPr>
              <a:t>第四级与第五级安全功能要求的异同之处</a:t>
            </a:r>
            <a:endParaRPr lang="zh-CN" altLang="en-US" dirty="0">
              <a:sym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1"/>
          <a:stretch>
            <a:fillRect/>
          </a:stretch>
        </p:blipFill>
        <p:spPr>
          <a:xfrm>
            <a:off x="0" y="0"/>
            <a:ext cx="12192000" cy="6858000"/>
          </a:xfrm>
          <a:prstGeom prst="rect">
            <a:avLst/>
          </a:prstGeom>
        </p:spPr>
      </p:pic>
      <p:sp>
        <p:nvSpPr>
          <p:cNvPr id="23" name="文本框 22"/>
          <p:cNvSpPr txBox="1"/>
          <p:nvPr/>
        </p:nvSpPr>
        <p:spPr>
          <a:xfrm>
            <a:off x="1545157" y="1940541"/>
            <a:ext cx="244904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03</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文本框 23"/>
          <p:cNvSpPr txBox="1"/>
          <p:nvPr/>
        </p:nvSpPr>
        <p:spPr>
          <a:xfrm>
            <a:off x="1514930" y="2961840"/>
            <a:ext cx="8393797" cy="922020"/>
          </a:xfrm>
          <a:prstGeom prst="rect">
            <a:avLst/>
          </a:prstGeom>
          <a:noFill/>
        </p:spPr>
        <p:txBody>
          <a:bodyPr wrap="square" rtlCol="0">
            <a:spAutoFit/>
          </a:bodyPr>
          <a:lstStyle/>
          <a:p>
            <a:pPr lvl="0" algn="dist">
              <a:defRPr/>
            </a:pPr>
            <a:r>
              <a:rPr kumimoji="0" lang="en-US" altLang="zh-CN"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CC</a:t>
            </a:r>
            <a:r>
              <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标准三个概念及关系</a:t>
            </a:r>
            <a:endPar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8" name="组合 7"/>
          <p:cNvGrpSpPr/>
          <p:nvPr/>
        </p:nvGrpSpPr>
        <p:grpSpPr>
          <a:xfrm>
            <a:off x="9908728" y="457198"/>
            <a:ext cx="1689105" cy="497002"/>
            <a:chOff x="4774665" y="527202"/>
            <a:chExt cx="2642671" cy="777580"/>
          </a:xfrm>
          <a:solidFill>
            <a:srgbClr val="9A0001"/>
          </a:solidFill>
        </p:grpSpPr>
        <p:grpSp>
          <p:nvGrpSpPr>
            <p:cNvPr id="9" name="组合 8"/>
            <p:cNvGrpSpPr/>
            <p:nvPr/>
          </p:nvGrpSpPr>
          <p:grpSpPr>
            <a:xfrm>
              <a:off x="5680139" y="1151206"/>
              <a:ext cx="1733210" cy="127574"/>
              <a:chOff x="4616246" y="3878362"/>
              <a:chExt cx="5571416" cy="410087"/>
            </a:xfrm>
            <a:grpFill/>
          </p:grpSpPr>
          <p:sp>
            <p:nvSpPr>
              <p:cNvPr id="5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 name="组合 9"/>
            <p:cNvGrpSpPr/>
            <p:nvPr/>
          </p:nvGrpSpPr>
          <p:grpSpPr>
            <a:xfrm>
              <a:off x="5677149" y="582107"/>
              <a:ext cx="1740187" cy="497339"/>
              <a:chOff x="4606634" y="2048989"/>
              <a:chExt cx="5593843" cy="1598699"/>
            </a:xfrm>
            <a:grpFill/>
          </p:grpSpPr>
          <p:sp>
            <p:nvSpPr>
              <p:cNvPr id="4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组合 10"/>
            <p:cNvGrpSpPr/>
            <p:nvPr/>
          </p:nvGrpSpPr>
          <p:grpSpPr>
            <a:xfrm>
              <a:off x="4774665" y="527202"/>
              <a:ext cx="779396" cy="777580"/>
              <a:chOff x="2105799" y="20055838"/>
              <a:chExt cx="6748090" cy="6732363"/>
            </a:xfrm>
            <a:grp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70" name="矩形 69"/>
          <p:cNvSpPr/>
          <p:nvPr/>
        </p:nvSpPr>
        <p:spPr>
          <a:xfrm>
            <a:off x="1633339" y="2779909"/>
            <a:ext cx="665278" cy="45720"/>
          </a:xfrm>
          <a:prstGeom prst="rect">
            <a:avLst/>
          </a:prstGeom>
          <a:solidFill>
            <a:schemeClr val="accent1"/>
          </a:solidFill>
          <a:ln>
            <a:solidFill>
              <a:schemeClr val="accent1"/>
            </a:solid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sp>
        <p:nvSpPr>
          <p:cNvPr id="33" name="标题 32"/>
          <p:cNvSpPr>
            <a:spLocks noGrp="1"/>
          </p:cNvSpPr>
          <p:nvPr>
            <p:ph type="title"/>
          </p:nvPr>
        </p:nvSpPr>
        <p:spPr/>
        <p:txBody>
          <a:bodyPr>
            <a:normAutofit fontScale="90000"/>
          </a:bodyPr>
          <a:lstStyle/>
          <a:p>
            <a:r>
              <a:rPr lang="en-US" altLang="zh-CN" dirty="0">
                <a:sym typeface="Arial" panose="020B0604020202020204" pitchFamily="34" charset="0"/>
              </a:rPr>
              <a:t>2.1 CC</a:t>
            </a:r>
            <a:r>
              <a:rPr lang="zh-CN" altLang="en-US" dirty="0">
                <a:sym typeface="Arial" panose="020B0604020202020204" pitchFamily="34" charset="0"/>
              </a:rPr>
              <a:t>标准中的脆弱性</a:t>
            </a:r>
            <a:r>
              <a:rPr lang="en-US" altLang="zh-CN" dirty="0">
                <a:sym typeface="Arial" panose="020B0604020202020204" pitchFamily="34" charset="0"/>
              </a:rPr>
              <a:t>(vulnerability)</a:t>
            </a:r>
            <a:r>
              <a:rPr lang="zh-CN" altLang="en-US" dirty="0">
                <a:sym typeface="Arial" panose="020B0604020202020204" pitchFamily="34" charset="0"/>
              </a:rPr>
              <a:t>、威胁</a:t>
            </a:r>
            <a:r>
              <a:rPr lang="en-US" altLang="zh-CN" dirty="0">
                <a:sym typeface="Arial" panose="020B0604020202020204" pitchFamily="34" charset="0"/>
              </a:rPr>
              <a:t>(threat)</a:t>
            </a:r>
            <a:r>
              <a:rPr lang="zh-CN" altLang="en-US" dirty="0">
                <a:sym typeface="Arial" panose="020B0604020202020204" pitchFamily="34" charset="0"/>
              </a:rPr>
              <a:t>和风险</a:t>
            </a:r>
            <a:r>
              <a:rPr lang="en-US" altLang="zh-CN" dirty="0">
                <a:sym typeface="Arial" panose="020B0604020202020204" pitchFamily="34" charset="0"/>
              </a:rPr>
              <a:t>(risk) </a:t>
            </a:r>
            <a:r>
              <a:rPr lang="zh-CN" altLang="en-US" dirty="0">
                <a:sym typeface="Arial" panose="020B0604020202020204" pitchFamily="34" charset="0"/>
              </a:rPr>
              <a:t>概念</a:t>
            </a:r>
            <a:endParaRPr lang="zh-CN" altLang="en-US" dirty="0">
              <a:sym typeface="Arial" panose="020B0604020202020204" pitchFamily="34" charset="0"/>
            </a:endParaRPr>
          </a:p>
        </p:txBody>
      </p:sp>
      <p:sp>
        <p:nvSpPr>
          <p:cNvPr id="34" name="文本占位符 33"/>
          <p:cNvSpPr>
            <a:spLocks noGrp="1"/>
          </p:cNvSpPr>
          <p:nvPr>
            <p:ph type="body" sz="quarter" idx="10"/>
          </p:nvPr>
        </p:nvSpPr>
        <p:spPr/>
        <p:txBody>
          <a:bodyPr/>
          <a:lstStyle/>
          <a:p>
            <a:r>
              <a:rPr lang="zh-CN" altLang="en-US" dirty="0">
                <a:sym typeface="Arial" panose="020B0604020202020204" pitchFamily="34" charset="0"/>
              </a:rPr>
              <a:t>概念以及示例</a:t>
            </a:r>
            <a:endParaRPr lang="zh-CN" altLang="en-US" dirty="0">
              <a:sym typeface="Arial" panose="020B0604020202020204" pitchFamily="34" charset="0"/>
            </a:endParaRPr>
          </a:p>
        </p:txBody>
      </p:sp>
      <p:sp>
        <p:nvSpPr>
          <p:cNvPr id="17" name="矩形 16"/>
          <p:cNvSpPr/>
          <p:nvPr/>
        </p:nvSpPr>
        <p:spPr>
          <a:xfrm>
            <a:off x="7514660" y="1744750"/>
            <a:ext cx="754039" cy="438576"/>
          </a:xfrm>
          <a:prstGeom prst="rect">
            <a:avLst/>
          </a:prstGeom>
        </p:spPr>
        <p:txBody>
          <a:bodyPr wrap="none" lIns="68573" tIns="34287" rIns="68573" bIns="34287">
            <a:spAutoFit/>
          </a:bodyPr>
          <a:lstStyle/>
          <a:p>
            <a:pPr algn="r"/>
            <a:r>
              <a:rPr lang="zh-CN" altLang="en-US" sz="2400" b="1"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威胁</a:t>
            </a:r>
            <a:endParaRPr lang="en-US" altLang="zh-CN" sz="2000" b="1"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矩形 17"/>
          <p:cNvSpPr/>
          <p:nvPr/>
        </p:nvSpPr>
        <p:spPr>
          <a:xfrm>
            <a:off x="7514660" y="4265222"/>
            <a:ext cx="754039" cy="438576"/>
          </a:xfrm>
          <a:prstGeom prst="rect">
            <a:avLst/>
          </a:prstGeom>
        </p:spPr>
        <p:txBody>
          <a:bodyPr wrap="none" lIns="68573" tIns="34287" rIns="68573" bIns="34287">
            <a:spAutoFit/>
          </a:bodyPr>
          <a:lstStyle/>
          <a:p>
            <a:pPr algn="r"/>
            <a:r>
              <a:rPr lang="zh-CN" altLang="en-US" sz="2400" b="1"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风险</a:t>
            </a:r>
            <a:endParaRPr lang="en-US" altLang="zh-CN" sz="2000" b="1"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矩形 18"/>
          <p:cNvSpPr/>
          <p:nvPr/>
        </p:nvSpPr>
        <p:spPr>
          <a:xfrm>
            <a:off x="2581579" y="2451213"/>
            <a:ext cx="1061816" cy="438576"/>
          </a:xfrm>
          <a:prstGeom prst="rect">
            <a:avLst/>
          </a:prstGeom>
        </p:spPr>
        <p:txBody>
          <a:bodyPr wrap="none" lIns="68573" tIns="34287" rIns="68573" bIns="34287">
            <a:spAutoFit/>
          </a:bodyPr>
          <a:lstStyle/>
          <a:p>
            <a:pPr algn="r"/>
            <a:r>
              <a:rPr lang="zh-CN" altLang="en-US" sz="2400" b="1"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rPr>
              <a:t>脆弱性</a:t>
            </a:r>
            <a:endParaRPr lang="en-US" altLang="zh-CN" sz="2400" b="1" dirty="0">
              <a:solidFill>
                <a:srgbClr val="9A000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等腰三角形 19"/>
          <p:cNvSpPr>
            <a:spLocks noChangeAspect="1" noChangeArrowheads="1"/>
          </p:cNvSpPr>
          <p:nvPr/>
        </p:nvSpPr>
        <p:spPr bwMode="auto">
          <a:xfrm rot="5400000" flipV="1">
            <a:off x="7221611" y="2569935"/>
            <a:ext cx="238204" cy="205414"/>
          </a:xfrm>
          <a:prstGeom prst="triangle">
            <a:avLst>
              <a:gd name="adj" fmla="val 50000"/>
            </a:avLst>
          </a:prstGeom>
          <a:solidFill>
            <a:srgbClr val="9A0001"/>
          </a:solidFill>
          <a:ln>
            <a:noFill/>
          </a:ln>
        </p:spPr>
        <p:txBody>
          <a:bodyPr lIns="68573" tIns="34287" rIns="68573" bIns="34287"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等腰三角形 18"/>
          <p:cNvSpPr>
            <a:spLocks noChangeAspect="1" noChangeArrowheads="1"/>
          </p:cNvSpPr>
          <p:nvPr/>
        </p:nvSpPr>
        <p:spPr bwMode="auto">
          <a:xfrm rot="5400000" flipV="1">
            <a:off x="7221611" y="5015803"/>
            <a:ext cx="238204" cy="205414"/>
          </a:xfrm>
          <a:prstGeom prst="triangle">
            <a:avLst>
              <a:gd name="adj" fmla="val 50000"/>
            </a:avLst>
          </a:prstGeom>
          <a:solidFill>
            <a:srgbClr val="9A0001"/>
          </a:solidFill>
          <a:ln>
            <a:noFill/>
          </a:ln>
        </p:spPr>
        <p:txBody>
          <a:bodyPr lIns="68573" tIns="34287" rIns="68573" bIns="34287"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等腰三角形 18"/>
          <p:cNvSpPr>
            <a:spLocks noChangeAspect="1" noChangeArrowheads="1"/>
          </p:cNvSpPr>
          <p:nvPr/>
        </p:nvSpPr>
        <p:spPr bwMode="auto">
          <a:xfrm rot="16200000" flipH="1" flipV="1">
            <a:off x="4164709" y="3880301"/>
            <a:ext cx="238204" cy="205414"/>
          </a:xfrm>
          <a:prstGeom prst="triangle">
            <a:avLst>
              <a:gd name="adj" fmla="val 50000"/>
            </a:avLst>
          </a:prstGeom>
          <a:solidFill>
            <a:srgbClr val="9A0001"/>
          </a:solidFill>
          <a:ln>
            <a:noFill/>
          </a:ln>
        </p:spPr>
        <p:txBody>
          <a:bodyPr lIns="68573" tIns="34287" rIns="68573" bIns="34287"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矩形 47"/>
          <p:cNvSpPr>
            <a:spLocks noChangeArrowheads="1"/>
          </p:cNvSpPr>
          <p:nvPr/>
        </p:nvSpPr>
        <p:spPr bwMode="auto">
          <a:xfrm>
            <a:off x="201424" y="2965697"/>
            <a:ext cx="3830364" cy="1521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285750" indent="-285750">
              <a:lnSpc>
                <a:spcPct val="120000"/>
              </a:lnSpc>
              <a:spcBef>
                <a:spcPct val="0"/>
              </a:spcBef>
            </a:pPr>
            <a:r>
              <a:rPr lang="zh-CN" altLang="en-US" sz="1600" b="1"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概念：</a:t>
            </a:r>
            <a:r>
              <a:rPr lang="zh-CN" altLang="en-US"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在一些情况下，</a:t>
            </a:r>
            <a:r>
              <a:rPr lang="en-US" altLang="zh-CN"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TOE</a:t>
            </a:r>
            <a:r>
              <a:rPr lang="zh-CN" altLang="en-US"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中可能被用于违反安全功能需求的弱点</a:t>
            </a:r>
            <a:r>
              <a:rPr lang="en-US" altLang="zh-CN"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缺陷。</a:t>
            </a:r>
            <a:endParaRPr lang="en-US" altLang="zh-CN"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endParaRPr>
          </a:p>
          <a:p>
            <a:pPr marL="285750" indent="-285750">
              <a:lnSpc>
                <a:spcPct val="120000"/>
              </a:lnSpc>
              <a:spcBef>
                <a:spcPct val="0"/>
              </a:spcBef>
            </a:pPr>
            <a:endParaRPr lang="en-US" altLang="zh-CN"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endParaRPr>
          </a:p>
          <a:p>
            <a:pPr marL="285750" indent="-285750">
              <a:lnSpc>
                <a:spcPct val="120000"/>
              </a:lnSpc>
              <a:spcBef>
                <a:spcPct val="0"/>
              </a:spcBef>
            </a:pPr>
            <a:r>
              <a:rPr lang="zh-CN" altLang="en-US" sz="1600" b="1" dirty="0">
                <a:solidFill>
                  <a:srgbClr val="333333"/>
                </a:solidFill>
                <a:latin typeface="Arial" panose="020B0604020202020204" pitchFamily="34" charset="0"/>
                <a:ea typeface="微软雅黑" panose="020B0503020204020204" pitchFamily="34" charset="-122"/>
                <a:cs typeface="+mn-ea"/>
              </a:rPr>
              <a:t>示例：</a:t>
            </a:r>
            <a:r>
              <a:rPr lang="zh-CN" altLang="en-US" sz="1600" dirty="0">
                <a:solidFill>
                  <a:srgbClr val="333333"/>
                </a:solidFill>
                <a:latin typeface="Arial" panose="020B0604020202020204" pitchFamily="34" charset="0"/>
                <a:ea typeface="微软雅黑" panose="020B0503020204020204" pitchFamily="34" charset="-122"/>
                <a:cs typeface="+mn-ea"/>
              </a:rPr>
              <a:t>数据库存在未修复的</a:t>
            </a:r>
            <a:r>
              <a:rPr lang="en-US" sz="1600" dirty="0">
                <a:solidFill>
                  <a:srgbClr val="333333"/>
                </a:solidFill>
                <a:latin typeface="Arial" panose="020B0604020202020204" pitchFamily="34" charset="0"/>
                <a:ea typeface="微软雅黑" panose="020B0503020204020204" pitchFamily="34" charset="-122"/>
                <a:cs typeface="+mn-ea"/>
              </a:rPr>
              <a:t>Bug</a:t>
            </a:r>
            <a:r>
              <a:rPr lang="zh-CN" altLang="en-US" sz="1600" dirty="0">
                <a:solidFill>
                  <a:srgbClr val="333333"/>
                </a:solidFill>
                <a:latin typeface="Arial" panose="020B0604020202020204" pitchFamily="34" charset="0"/>
                <a:ea typeface="微软雅黑" panose="020B0503020204020204" pitchFamily="34" charset="-122"/>
                <a:cs typeface="+mn-ea"/>
              </a:rPr>
              <a:t>，可能使攻击者获得系统权限</a:t>
            </a:r>
            <a:endParaRPr lang="en-US" sz="1600" dirty="0">
              <a:solidFill>
                <a:srgbClr val="333333"/>
              </a:solidFill>
              <a:latin typeface="Arial" panose="020B0604020202020204" pitchFamily="34" charset="0"/>
              <a:ea typeface="微软雅黑" panose="020B0503020204020204" pitchFamily="34" charset="-122"/>
              <a:cs typeface="+mn-ea"/>
            </a:endParaRPr>
          </a:p>
        </p:txBody>
      </p:sp>
      <p:grpSp>
        <p:nvGrpSpPr>
          <p:cNvPr id="35" name="组合 34"/>
          <p:cNvGrpSpPr/>
          <p:nvPr/>
        </p:nvGrpSpPr>
        <p:grpSpPr>
          <a:xfrm>
            <a:off x="4568725" y="1859053"/>
            <a:ext cx="2383553" cy="4002486"/>
            <a:chOff x="4568725" y="1859053"/>
            <a:chExt cx="2383553" cy="4002486"/>
          </a:xfrm>
        </p:grpSpPr>
        <p:sp>
          <p:nvSpPr>
            <p:cNvPr id="26" name="箭头: 环形 25"/>
            <p:cNvSpPr/>
            <p:nvPr/>
          </p:nvSpPr>
          <p:spPr>
            <a:xfrm rot="5400000">
              <a:off x="5132152" y="1859053"/>
              <a:ext cx="1820126" cy="1820126"/>
            </a:xfrm>
            <a:prstGeom prst="circularArrow">
              <a:avLst>
                <a:gd name="adj1" fmla="val 6289"/>
                <a:gd name="adj2" fmla="val 916834"/>
                <a:gd name="adj3" fmla="val 20200474"/>
                <a:gd name="adj4" fmla="val 5130789"/>
                <a:gd name="adj5" fmla="val 1009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2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箭头: 环形 26"/>
            <p:cNvSpPr/>
            <p:nvPr/>
          </p:nvSpPr>
          <p:spPr>
            <a:xfrm rot="16200000" flipH="1">
              <a:off x="4568725" y="3031353"/>
              <a:ext cx="1820126" cy="1820126"/>
            </a:xfrm>
            <a:prstGeom prst="circularArrow">
              <a:avLst>
                <a:gd name="adj1" fmla="val 6289"/>
                <a:gd name="adj2" fmla="val 916834"/>
                <a:gd name="adj3" fmla="val 20200474"/>
                <a:gd name="adj4" fmla="val 7617326"/>
                <a:gd name="adj5" fmla="val 1009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240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book_176227"/>
            <p:cNvSpPr>
              <a:spLocks noChangeAspect="1"/>
            </p:cNvSpPr>
            <p:nvPr/>
          </p:nvSpPr>
          <p:spPr bwMode="auto">
            <a:xfrm>
              <a:off x="5806133" y="2401131"/>
              <a:ext cx="488722" cy="500134"/>
            </a:xfrm>
            <a:custGeom>
              <a:avLst/>
              <a:gdLst>
                <a:gd name="connsiteX0" fmla="*/ 350966 w 516922"/>
                <a:gd name="connsiteY0" fmla="*/ 314059 h 528992"/>
                <a:gd name="connsiteX1" fmla="*/ 316481 w 516922"/>
                <a:gd name="connsiteY1" fmla="*/ 326955 h 528992"/>
                <a:gd name="connsiteX2" fmla="*/ 316481 w 516922"/>
                <a:gd name="connsiteY2" fmla="*/ 397883 h 528992"/>
                <a:gd name="connsiteX3" fmla="*/ 385450 w 516922"/>
                <a:gd name="connsiteY3" fmla="*/ 397883 h 528992"/>
                <a:gd name="connsiteX4" fmla="*/ 400537 w 516922"/>
                <a:gd name="connsiteY4" fmla="*/ 363493 h 528992"/>
                <a:gd name="connsiteX5" fmla="*/ 385450 w 516922"/>
                <a:gd name="connsiteY5" fmla="*/ 326955 h 528992"/>
                <a:gd name="connsiteX6" fmla="*/ 350966 w 516922"/>
                <a:gd name="connsiteY6" fmla="*/ 314059 h 528992"/>
                <a:gd name="connsiteX7" fmla="*/ 350966 w 516922"/>
                <a:gd name="connsiteY7" fmla="*/ 279669 h 528992"/>
                <a:gd name="connsiteX8" fmla="*/ 409158 w 516922"/>
                <a:gd name="connsiteY8" fmla="*/ 303312 h 528992"/>
                <a:gd name="connsiteX9" fmla="*/ 424245 w 516922"/>
                <a:gd name="connsiteY9" fmla="*/ 404331 h 528992"/>
                <a:gd name="connsiteX10" fmla="*/ 516922 w 516922"/>
                <a:gd name="connsiteY10" fmla="*/ 496752 h 528992"/>
                <a:gd name="connsiteX11" fmla="*/ 484593 w 516922"/>
                <a:gd name="connsiteY11" fmla="*/ 528992 h 528992"/>
                <a:gd name="connsiteX12" fmla="*/ 391916 w 516922"/>
                <a:gd name="connsiteY12" fmla="*/ 436571 h 528992"/>
                <a:gd name="connsiteX13" fmla="*/ 350966 w 516922"/>
                <a:gd name="connsiteY13" fmla="*/ 447317 h 528992"/>
                <a:gd name="connsiteX14" fmla="*/ 290618 w 516922"/>
                <a:gd name="connsiteY14" fmla="*/ 421525 h 528992"/>
                <a:gd name="connsiteX15" fmla="*/ 266910 w 516922"/>
                <a:gd name="connsiteY15" fmla="*/ 363493 h 528992"/>
                <a:gd name="connsiteX16" fmla="*/ 290618 w 516922"/>
                <a:gd name="connsiteY16" fmla="*/ 303312 h 528992"/>
                <a:gd name="connsiteX17" fmla="*/ 350966 w 516922"/>
                <a:gd name="connsiteY17" fmla="*/ 279669 h 528992"/>
                <a:gd name="connsiteX18" fmla="*/ 71038 w 516922"/>
                <a:gd name="connsiteY18" fmla="*/ 223804 h 528992"/>
                <a:gd name="connsiteX19" fmla="*/ 307946 w 516922"/>
                <a:gd name="connsiteY19" fmla="*/ 223804 h 528992"/>
                <a:gd name="connsiteX20" fmla="*/ 307946 w 516922"/>
                <a:gd name="connsiteY20" fmla="*/ 262427 h 528992"/>
                <a:gd name="connsiteX21" fmla="*/ 71038 w 516922"/>
                <a:gd name="connsiteY21" fmla="*/ 262427 h 528992"/>
                <a:gd name="connsiteX22" fmla="*/ 71038 w 516922"/>
                <a:gd name="connsiteY22" fmla="*/ 116213 h 528992"/>
                <a:gd name="connsiteX23" fmla="*/ 307946 w 516922"/>
                <a:gd name="connsiteY23" fmla="*/ 116213 h 528992"/>
                <a:gd name="connsiteX24" fmla="*/ 307946 w 516922"/>
                <a:gd name="connsiteY24" fmla="*/ 154836 h 528992"/>
                <a:gd name="connsiteX25" fmla="*/ 71038 w 516922"/>
                <a:gd name="connsiteY25" fmla="*/ 154836 h 528992"/>
                <a:gd name="connsiteX26" fmla="*/ 47368 w 516922"/>
                <a:gd name="connsiteY26" fmla="*/ 0 h 528992"/>
                <a:gd name="connsiteX27" fmla="*/ 376791 w 516922"/>
                <a:gd name="connsiteY27" fmla="*/ 0 h 528992"/>
                <a:gd name="connsiteX28" fmla="*/ 424159 w 516922"/>
                <a:gd name="connsiteY28" fmla="*/ 47327 h 528992"/>
                <a:gd name="connsiteX29" fmla="*/ 424159 w 516922"/>
                <a:gd name="connsiteY29" fmla="*/ 273208 h 528992"/>
                <a:gd name="connsiteX30" fmla="*/ 385403 w 516922"/>
                <a:gd name="connsiteY30" fmla="*/ 255999 h 528992"/>
                <a:gd name="connsiteX31" fmla="*/ 385403 w 516922"/>
                <a:gd name="connsiteY31" fmla="*/ 47327 h 528992"/>
                <a:gd name="connsiteX32" fmla="*/ 376791 w 516922"/>
                <a:gd name="connsiteY32" fmla="*/ 36571 h 528992"/>
                <a:gd name="connsiteX33" fmla="*/ 47368 w 516922"/>
                <a:gd name="connsiteY33" fmla="*/ 36571 h 528992"/>
                <a:gd name="connsiteX34" fmla="*/ 36603 w 516922"/>
                <a:gd name="connsiteY34" fmla="*/ 47327 h 528992"/>
                <a:gd name="connsiteX35" fmla="*/ 36603 w 516922"/>
                <a:gd name="connsiteY35" fmla="*/ 458216 h 528992"/>
                <a:gd name="connsiteX36" fmla="*/ 47368 w 516922"/>
                <a:gd name="connsiteY36" fmla="*/ 466821 h 528992"/>
                <a:gd name="connsiteX37" fmla="*/ 376791 w 516922"/>
                <a:gd name="connsiteY37" fmla="*/ 466821 h 528992"/>
                <a:gd name="connsiteX38" fmla="*/ 396169 w 516922"/>
                <a:gd name="connsiteY38" fmla="*/ 466821 h 528992"/>
                <a:gd name="connsiteX39" fmla="*/ 411240 w 516922"/>
                <a:gd name="connsiteY39" fmla="*/ 484031 h 528992"/>
                <a:gd name="connsiteX40" fmla="*/ 376791 w 516922"/>
                <a:gd name="connsiteY40" fmla="*/ 505543 h 528992"/>
                <a:gd name="connsiteX41" fmla="*/ 47368 w 516922"/>
                <a:gd name="connsiteY41" fmla="*/ 505543 h 528992"/>
                <a:gd name="connsiteX42" fmla="*/ 0 w 516922"/>
                <a:gd name="connsiteY42" fmla="*/ 458216 h 528992"/>
                <a:gd name="connsiteX43" fmla="*/ 0 w 516922"/>
                <a:gd name="connsiteY43" fmla="*/ 47327 h 528992"/>
                <a:gd name="connsiteX44" fmla="*/ 47368 w 516922"/>
                <a:gd name="connsiteY44" fmla="*/ 0 h 5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6922" h="528992">
                  <a:moveTo>
                    <a:pt x="350966" y="314059"/>
                  </a:moveTo>
                  <a:cubicBezTo>
                    <a:pt x="338034" y="314059"/>
                    <a:pt x="325102" y="318357"/>
                    <a:pt x="316481" y="326955"/>
                  </a:cubicBezTo>
                  <a:cubicBezTo>
                    <a:pt x="297084" y="346299"/>
                    <a:pt x="297084" y="378539"/>
                    <a:pt x="316481" y="397883"/>
                  </a:cubicBezTo>
                  <a:cubicBezTo>
                    <a:pt x="333724" y="417227"/>
                    <a:pt x="366053" y="417227"/>
                    <a:pt x="385450" y="397883"/>
                  </a:cubicBezTo>
                  <a:cubicBezTo>
                    <a:pt x="396227" y="389285"/>
                    <a:pt x="400537" y="376389"/>
                    <a:pt x="400537" y="363493"/>
                  </a:cubicBezTo>
                  <a:cubicBezTo>
                    <a:pt x="400537" y="350597"/>
                    <a:pt x="396227" y="337701"/>
                    <a:pt x="385450" y="326955"/>
                  </a:cubicBezTo>
                  <a:cubicBezTo>
                    <a:pt x="376829" y="318357"/>
                    <a:pt x="363897" y="314059"/>
                    <a:pt x="350966" y="314059"/>
                  </a:cubicBezTo>
                  <a:close/>
                  <a:moveTo>
                    <a:pt x="350966" y="279669"/>
                  </a:moveTo>
                  <a:cubicBezTo>
                    <a:pt x="372519" y="279669"/>
                    <a:pt x="394071" y="288266"/>
                    <a:pt x="409158" y="303312"/>
                  </a:cubicBezTo>
                  <a:cubicBezTo>
                    <a:pt x="437177" y="331253"/>
                    <a:pt x="441487" y="372091"/>
                    <a:pt x="424245" y="404331"/>
                  </a:cubicBezTo>
                  <a:lnTo>
                    <a:pt x="516922" y="496752"/>
                  </a:lnTo>
                  <a:lnTo>
                    <a:pt x="484593" y="528992"/>
                  </a:lnTo>
                  <a:lnTo>
                    <a:pt x="391916" y="436571"/>
                  </a:lnTo>
                  <a:cubicBezTo>
                    <a:pt x="378984" y="443019"/>
                    <a:pt x="366053" y="447317"/>
                    <a:pt x="350966" y="447317"/>
                  </a:cubicBezTo>
                  <a:cubicBezTo>
                    <a:pt x="327258" y="447317"/>
                    <a:pt x="307860" y="438720"/>
                    <a:pt x="290618" y="421525"/>
                  </a:cubicBezTo>
                  <a:cubicBezTo>
                    <a:pt x="275531" y="406480"/>
                    <a:pt x="266910" y="384987"/>
                    <a:pt x="266910" y="363493"/>
                  </a:cubicBezTo>
                  <a:cubicBezTo>
                    <a:pt x="266910" y="339851"/>
                    <a:pt x="275531" y="320507"/>
                    <a:pt x="290618" y="303312"/>
                  </a:cubicBezTo>
                  <a:cubicBezTo>
                    <a:pt x="307860" y="288266"/>
                    <a:pt x="327258" y="279669"/>
                    <a:pt x="350966" y="279669"/>
                  </a:cubicBezTo>
                  <a:close/>
                  <a:moveTo>
                    <a:pt x="71038" y="223804"/>
                  </a:moveTo>
                  <a:lnTo>
                    <a:pt x="307946" y="223804"/>
                  </a:lnTo>
                  <a:lnTo>
                    <a:pt x="307946" y="262427"/>
                  </a:lnTo>
                  <a:lnTo>
                    <a:pt x="71038" y="262427"/>
                  </a:lnTo>
                  <a:close/>
                  <a:moveTo>
                    <a:pt x="71038" y="116213"/>
                  </a:moveTo>
                  <a:lnTo>
                    <a:pt x="307946" y="116213"/>
                  </a:lnTo>
                  <a:lnTo>
                    <a:pt x="307946" y="154836"/>
                  </a:lnTo>
                  <a:lnTo>
                    <a:pt x="71038" y="154836"/>
                  </a:lnTo>
                  <a:close/>
                  <a:moveTo>
                    <a:pt x="47368" y="0"/>
                  </a:moveTo>
                  <a:lnTo>
                    <a:pt x="376791" y="0"/>
                  </a:lnTo>
                  <a:cubicBezTo>
                    <a:pt x="402628" y="0"/>
                    <a:pt x="424159" y="21512"/>
                    <a:pt x="424159" y="47327"/>
                  </a:cubicBezTo>
                  <a:lnTo>
                    <a:pt x="424159" y="273208"/>
                  </a:lnTo>
                  <a:cubicBezTo>
                    <a:pt x="411240" y="264603"/>
                    <a:pt x="398322" y="260301"/>
                    <a:pt x="385403" y="255999"/>
                  </a:cubicBezTo>
                  <a:lnTo>
                    <a:pt x="385403" y="47327"/>
                  </a:lnTo>
                  <a:cubicBezTo>
                    <a:pt x="385403" y="40874"/>
                    <a:pt x="381097" y="36571"/>
                    <a:pt x="376791" y="36571"/>
                  </a:cubicBezTo>
                  <a:lnTo>
                    <a:pt x="47368" y="36571"/>
                  </a:lnTo>
                  <a:cubicBezTo>
                    <a:pt x="40909" y="36571"/>
                    <a:pt x="36603" y="40874"/>
                    <a:pt x="36603" y="47327"/>
                  </a:cubicBezTo>
                  <a:lnTo>
                    <a:pt x="36603" y="458216"/>
                  </a:lnTo>
                  <a:cubicBezTo>
                    <a:pt x="36603" y="462518"/>
                    <a:pt x="40909" y="466821"/>
                    <a:pt x="47368" y="466821"/>
                  </a:cubicBezTo>
                  <a:lnTo>
                    <a:pt x="376791" y="466821"/>
                  </a:lnTo>
                  <a:cubicBezTo>
                    <a:pt x="378944" y="466821"/>
                    <a:pt x="389710" y="468972"/>
                    <a:pt x="396169" y="466821"/>
                  </a:cubicBezTo>
                  <a:lnTo>
                    <a:pt x="411240" y="484031"/>
                  </a:lnTo>
                  <a:cubicBezTo>
                    <a:pt x="404781" y="501241"/>
                    <a:pt x="396169" y="505543"/>
                    <a:pt x="376791" y="505543"/>
                  </a:cubicBezTo>
                  <a:lnTo>
                    <a:pt x="47368" y="505543"/>
                  </a:lnTo>
                  <a:cubicBezTo>
                    <a:pt x="21531" y="505543"/>
                    <a:pt x="0" y="484031"/>
                    <a:pt x="0" y="458216"/>
                  </a:cubicBezTo>
                  <a:lnTo>
                    <a:pt x="0" y="47327"/>
                  </a:lnTo>
                  <a:cubicBezTo>
                    <a:pt x="0" y="21512"/>
                    <a:pt x="21531" y="0"/>
                    <a:pt x="47368" y="0"/>
                  </a:cubicBezTo>
                  <a:close/>
                </a:path>
              </a:pathLst>
            </a:custGeom>
            <a:solidFill>
              <a:srgbClr val="9A0001"/>
            </a:solidFill>
          </p:spPr>
          <p:txBody>
            <a:bodyPr/>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book_176227"/>
            <p:cNvSpPr>
              <a:spLocks noChangeAspect="1"/>
            </p:cNvSpPr>
            <p:nvPr/>
          </p:nvSpPr>
          <p:spPr bwMode="auto">
            <a:xfrm>
              <a:off x="5327067" y="3638475"/>
              <a:ext cx="400992" cy="500133"/>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485208" h="605169">
                  <a:moveTo>
                    <a:pt x="220235" y="439905"/>
                  </a:moveTo>
                  <a:cubicBezTo>
                    <a:pt x="238474" y="439905"/>
                    <a:pt x="253260" y="454659"/>
                    <a:pt x="253260" y="472859"/>
                  </a:cubicBezTo>
                  <a:cubicBezTo>
                    <a:pt x="253260" y="491059"/>
                    <a:pt x="238474" y="505813"/>
                    <a:pt x="220235" y="505813"/>
                  </a:cubicBezTo>
                  <a:cubicBezTo>
                    <a:pt x="201996" y="505813"/>
                    <a:pt x="187210" y="491059"/>
                    <a:pt x="187210" y="472859"/>
                  </a:cubicBezTo>
                  <a:cubicBezTo>
                    <a:pt x="187210" y="454659"/>
                    <a:pt x="201996" y="439905"/>
                    <a:pt x="220235" y="439905"/>
                  </a:cubicBezTo>
                  <a:close/>
                  <a:moveTo>
                    <a:pt x="128077" y="340902"/>
                  </a:moveTo>
                  <a:cubicBezTo>
                    <a:pt x="155943" y="340902"/>
                    <a:pt x="178532" y="363444"/>
                    <a:pt x="178532" y="391251"/>
                  </a:cubicBezTo>
                  <a:cubicBezTo>
                    <a:pt x="178532" y="419058"/>
                    <a:pt x="155943" y="441600"/>
                    <a:pt x="128077" y="441600"/>
                  </a:cubicBezTo>
                  <a:cubicBezTo>
                    <a:pt x="100211" y="441600"/>
                    <a:pt x="77622" y="419058"/>
                    <a:pt x="77622" y="391251"/>
                  </a:cubicBezTo>
                  <a:cubicBezTo>
                    <a:pt x="77622" y="363444"/>
                    <a:pt x="100211" y="340902"/>
                    <a:pt x="128077" y="340902"/>
                  </a:cubicBezTo>
                  <a:close/>
                  <a:moveTo>
                    <a:pt x="45549" y="290563"/>
                  </a:moveTo>
                  <a:cubicBezTo>
                    <a:pt x="41428" y="290563"/>
                    <a:pt x="39910" y="295545"/>
                    <a:pt x="39910" y="295545"/>
                  </a:cubicBezTo>
                  <a:cubicBezTo>
                    <a:pt x="31667" y="318396"/>
                    <a:pt x="28848" y="337781"/>
                    <a:pt x="28848" y="362906"/>
                  </a:cubicBezTo>
                  <a:cubicBezTo>
                    <a:pt x="28848" y="480518"/>
                    <a:pt x="124718" y="576253"/>
                    <a:pt x="242604" y="576253"/>
                  </a:cubicBezTo>
                  <a:cubicBezTo>
                    <a:pt x="360490" y="576253"/>
                    <a:pt x="456360" y="480518"/>
                    <a:pt x="456360" y="362906"/>
                  </a:cubicBezTo>
                  <a:cubicBezTo>
                    <a:pt x="456360" y="339081"/>
                    <a:pt x="452348" y="316013"/>
                    <a:pt x="444865" y="294246"/>
                  </a:cubicBezTo>
                  <a:cubicBezTo>
                    <a:pt x="444431" y="293054"/>
                    <a:pt x="443021" y="290563"/>
                    <a:pt x="437490" y="290563"/>
                  </a:cubicBezTo>
                  <a:close/>
                  <a:moveTo>
                    <a:pt x="150096" y="28807"/>
                  </a:moveTo>
                  <a:cubicBezTo>
                    <a:pt x="149336" y="28807"/>
                    <a:pt x="148577" y="29024"/>
                    <a:pt x="148577" y="30432"/>
                  </a:cubicBezTo>
                  <a:lnTo>
                    <a:pt x="148577" y="52091"/>
                  </a:lnTo>
                  <a:cubicBezTo>
                    <a:pt x="148577" y="53283"/>
                    <a:pt x="150312" y="53283"/>
                    <a:pt x="150421" y="53283"/>
                  </a:cubicBezTo>
                  <a:lnTo>
                    <a:pt x="189680" y="53283"/>
                  </a:lnTo>
                  <a:cubicBezTo>
                    <a:pt x="191741" y="53283"/>
                    <a:pt x="192825" y="54582"/>
                    <a:pt x="192825" y="55773"/>
                  </a:cubicBezTo>
                  <a:lnTo>
                    <a:pt x="192825" y="152592"/>
                  </a:lnTo>
                  <a:cubicBezTo>
                    <a:pt x="192825" y="155083"/>
                    <a:pt x="190982" y="155516"/>
                    <a:pt x="190982" y="155516"/>
                  </a:cubicBezTo>
                  <a:lnTo>
                    <a:pt x="182414" y="158115"/>
                  </a:lnTo>
                  <a:cubicBezTo>
                    <a:pt x="130032" y="173385"/>
                    <a:pt x="86760" y="208149"/>
                    <a:pt x="59756" y="252876"/>
                  </a:cubicBezTo>
                  <a:cubicBezTo>
                    <a:pt x="58563" y="254825"/>
                    <a:pt x="56720" y="258832"/>
                    <a:pt x="64203" y="258832"/>
                  </a:cubicBezTo>
                  <a:lnTo>
                    <a:pt x="422524" y="258832"/>
                  </a:lnTo>
                  <a:cubicBezTo>
                    <a:pt x="427838" y="258832"/>
                    <a:pt x="427187" y="255691"/>
                    <a:pt x="426211" y="254175"/>
                  </a:cubicBezTo>
                  <a:cubicBezTo>
                    <a:pt x="399207" y="208798"/>
                    <a:pt x="355718" y="173602"/>
                    <a:pt x="302794" y="158115"/>
                  </a:cubicBezTo>
                  <a:lnTo>
                    <a:pt x="294444" y="155624"/>
                  </a:lnTo>
                  <a:cubicBezTo>
                    <a:pt x="294444" y="155624"/>
                    <a:pt x="292383" y="155191"/>
                    <a:pt x="292383" y="151725"/>
                  </a:cubicBezTo>
                  <a:cubicBezTo>
                    <a:pt x="292600" y="137430"/>
                    <a:pt x="292383" y="79274"/>
                    <a:pt x="292383" y="57615"/>
                  </a:cubicBezTo>
                  <a:cubicBezTo>
                    <a:pt x="292383" y="55015"/>
                    <a:pt x="292708" y="53283"/>
                    <a:pt x="295745" y="53283"/>
                  </a:cubicBezTo>
                  <a:lnTo>
                    <a:pt x="335980" y="53283"/>
                  </a:lnTo>
                  <a:cubicBezTo>
                    <a:pt x="336522" y="53283"/>
                    <a:pt x="336631" y="52849"/>
                    <a:pt x="336631" y="52741"/>
                  </a:cubicBezTo>
                  <a:lnTo>
                    <a:pt x="336631" y="29999"/>
                  </a:lnTo>
                  <a:cubicBezTo>
                    <a:pt x="336631" y="29349"/>
                    <a:pt x="336522" y="28916"/>
                    <a:pt x="335872" y="28916"/>
                  </a:cubicBezTo>
                  <a:cubicBezTo>
                    <a:pt x="335872" y="28916"/>
                    <a:pt x="196621" y="28807"/>
                    <a:pt x="150096" y="28807"/>
                  </a:cubicBezTo>
                  <a:close/>
                  <a:moveTo>
                    <a:pt x="148794" y="0"/>
                  </a:moveTo>
                  <a:lnTo>
                    <a:pt x="336305" y="0"/>
                  </a:lnTo>
                  <a:cubicBezTo>
                    <a:pt x="352465" y="0"/>
                    <a:pt x="365479" y="13104"/>
                    <a:pt x="365479" y="29132"/>
                  </a:cubicBezTo>
                  <a:lnTo>
                    <a:pt x="365479" y="52958"/>
                  </a:lnTo>
                  <a:cubicBezTo>
                    <a:pt x="365479" y="69094"/>
                    <a:pt x="352465" y="82090"/>
                    <a:pt x="336305" y="82090"/>
                  </a:cubicBezTo>
                  <a:lnTo>
                    <a:pt x="321339" y="82090"/>
                  </a:lnTo>
                  <a:lnTo>
                    <a:pt x="321339" y="131257"/>
                  </a:lnTo>
                  <a:cubicBezTo>
                    <a:pt x="321339" y="133640"/>
                    <a:pt x="322749" y="134181"/>
                    <a:pt x="322749" y="134181"/>
                  </a:cubicBezTo>
                  <a:cubicBezTo>
                    <a:pt x="367865" y="149668"/>
                    <a:pt x="406798" y="178258"/>
                    <a:pt x="435863" y="216379"/>
                  </a:cubicBezTo>
                  <a:cubicBezTo>
                    <a:pt x="468181" y="258724"/>
                    <a:pt x="485208" y="309407"/>
                    <a:pt x="485208" y="362906"/>
                  </a:cubicBezTo>
                  <a:cubicBezTo>
                    <a:pt x="485208" y="496438"/>
                    <a:pt x="376432" y="605169"/>
                    <a:pt x="242604" y="605169"/>
                  </a:cubicBezTo>
                  <a:cubicBezTo>
                    <a:pt x="108776" y="605169"/>
                    <a:pt x="0" y="496438"/>
                    <a:pt x="0" y="362906"/>
                  </a:cubicBezTo>
                  <a:cubicBezTo>
                    <a:pt x="0" y="309407"/>
                    <a:pt x="17027" y="258724"/>
                    <a:pt x="49345" y="216379"/>
                  </a:cubicBezTo>
                  <a:cubicBezTo>
                    <a:pt x="78410" y="178258"/>
                    <a:pt x="116584" y="149884"/>
                    <a:pt x="161700" y="134398"/>
                  </a:cubicBezTo>
                  <a:cubicBezTo>
                    <a:pt x="161700" y="134398"/>
                    <a:pt x="163869" y="133748"/>
                    <a:pt x="163869" y="132232"/>
                  </a:cubicBezTo>
                  <a:lnTo>
                    <a:pt x="163869" y="82090"/>
                  </a:lnTo>
                  <a:lnTo>
                    <a:pt x="148794" y="82090"/>
                  </a:lnTo>
                  <a:cubicBezTo>
                    <a:pt x="132743" y="82090"/>
                    <a:pt x="119729" y="69094"/>
                    <a:pt x="119729" y="52958"/>
                  </a:cubicBezTo>
                  <a:lnTo>
                    <a:pt x="119729" y="29132"/>
                  </a:lnTo>
                  <a:cubicBezTo>
                    <a:pt x="119729" y="13104"/>
                    <a:pt x="132743" y="0"/>
                    <a:pt x="148794" y="0"/>
                  </a:cubicBezTo>
                  <a:close/>
                </a:path>
              </a:pathLst>
            </a:custGeom>
            <a:solidFill>
              <a:srgbClr val="9A0001"/>
            </a:solidFill>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book_176227"/>
            <p:cNvSpPr>
              <a:spLocks noChangeAspect="1"/>
            </p:cNvSpPr>
            <p:nvPr/>
          </p:nvSpPr>
          <p:spPr bwMode="auto">
            <a:xfrm>
              <a:off x="5878071" y="4841611"/>
              <a:ext cx="435858" cy="534524"/>
            </a:xfrm>
            <a:custGeom>
              <a:avLst/>
              <a:gdLst>
                <a:gd name="T0" fmla="*/ 3031 w 6644"/>
                <a:gd name="T1" fmla="*/ 409 h 8160"/>
                <a:gd name="T2" fmla="*/ 2618 w 6644"/>
                <a:gd name="T3" fmla="*/ 0 h 8160"/>
                <a:gd name="T4" fmla="*/ 2041 w 6644"/>
                <a:gd name="T5" fmla="*/ 583 h 8160"/>
                <a:gd name="T6" fmla="*/ 1515 w 6644"/>
                <a:gd name="T7" fmla="*/ 936 h 8160"/>
                <a:gd name="T8" fmla="*/ 3730 w 6644"/>
                <a:gd name="T9" fmla="*/ 936 h 8160"/>
                <a:gd name="T10" fmla="*/ 2623 w 6644"/>
                <a:gd name="T11" fmla="*/ 583 h 8160"/>
                <a:gd name="T12" fmla="*/ 2797 w 6644"/>
                <a:gd name="T13" fmla="*/ 408 h 8160"/>
                <a:gd name="T14" fmla="*/ 466 w 6644"/>
                <a:gd name="T15" fmla="*/ 7344 h 8160"/>
                <a:gd name="T16" fmla="*/ 349 w 6644"/>
                <a:gd name="T17" fmla="*/ 816 h 8160"/>
                <a:gd name="T18" fmla="*/ 1861 w 6644"/>
                <a:gd name="T19" fmla="*/ 1515 h 8160"/>
                <a:gd name="T20" fmla="*/ 3952 w 6644"/>
                <a:gd name="T21" fmla="*/ 816 h 8160"/>
                <a:gd name="T22" fmla="*/ 5245 w 6644"/>
                <a:gd name="T23" fmla="*/ 4785 h 8160"/>
                <a:gd name="T24" fmla="*/ 4663 w 6644"/>
                <a:gd name="T25" fmla="*/ 2098 h 8160"/>
                <a:gd name="T26" fmla="*/ 3270 w 6644"/>
                <a:gd name="T27" fmla="*/ 6761 h 8160"/>
                <a:gd name="T28" fmla="*/ 3613 w 6644"/>
                <a:gd name="T29" fmla="*/ 6645 h 8160"/>
                <a:gd name="T30" fmla="*/ 5129 w 6644"/>
                <a:gd name="T31" fmla="*/ 5129 h 8160"/>
                <a:gd name="T32" fmla="*/ 5012 w 6644"/>
                <a:gd name="T33" fmla="*/ 7461 h 8160"/>
                <a:gd name="T34" fmla="*/ 4247 w 6644"/>
                <a:gd name="T35" fmla="*/ 6616 h 8160"/>
                <a:gd name="T36" fmla="*/ 5771 w 6644"/>
                <a:gd name="T37" fmla="*/ 6023 h 8160"/>
                <a:gd name="T38" fmla="*/ 4080 w 6644"/>
                <a:gd name="T39" fmla="*/ 4080 h 8160"/>
                <a:gd name="T40" fmla="*/ 2098 w 6644"/>
                <a:gd name="T41" fmla="*/ 3847 h 8160"/>
                <a:gd name="T42" fmla="*/ 4196 w 6644"/>
                <a:gd name="T43" fmla="*/ 3847 h 8160"/>
                <a:gd name="T44" fmla="*/ 4080 w 6644"/>
                <a:gd name="T45" fmla="*/ 3031 h 8160"/>
                <a:gd name="T46" fmla="*/ 2098 w 6644"/>
                <a:gd name="T47" fmla="*/ 2798 h 8160"/>
                <a:gd name="T48" fmla="*/ 4196 w 6644"/>
                <a:gd name="T49" fmla="*/ 2798 h 8160"/>
                <a:gd name="T50" fmla="*/ 3497 w 6644"/>
                <a:gd name="T51" fmla="*/ 5013 h 8160"/>
                <a:gd name="T52" fmla="*/ 2098 w 6644"/>
                <a:gd name="T53" fmla="*/ 4779 h 8160"/>
                <a:gd name="T54" fmla="*/ 3613 w 6644"/>
                <a:gd name="T55" fmla="*/ 4779 h 8160"/>
                <a:gd name="T56" fmla="*/ 3264 w 6644"/>
                <a:gd name="T57" fmla="*/ 6062 h 8160"/>
                <a:gd name="T58" fmla="*/ 2098 w 6644"/>
                <a:gd name="T59" fmla="*/ 5829 h 8160"/>
                <a:gd name="T60" fmla="*/ 3380 w 6644"/>
                <a:gd name="T61" fmla="*/ 5829 h 8160"/>
                <a:gd name="T62" fmla="*/ 1875 w 6644"/>
                <a:gd name="T63" fmla="*/ 2600 h 8160"/>
                <a:gd name="T64" fmla="*/ 1298 w 6644"/>
                <a:gd name="T65" fmla="*/ 3095 h 8160"/>
                <a:gd name="T66" fmla="*/ 1164 w 6644"/>
                <a:gd name="T67" fmla="*/ 2713 h 8160"/>
                <a:gd name="T68" fmla="*/ 1866 w 6644"/>
                <a:gd name="T69" fmla="*/ 2448 h 8160"/>
                <a:gd name="T70" fmla="*/ 1445 w 6644"/>
                <a:gd name="T71" fmla="*/ 4120 h 8160"/>
                <a:gd name="T72" fmla="*/ 1030 w 6644"/>
                <a:gd name="T73" fmla="*/ 3918 h 8160"/>
                <a:gd name="T74" fmla="*/ 1353 w 6644"/>
                <a:gd name="T75" fmla="*/ 3901 h 8160"/>
                <a:gd name="T76" fmla="*/ 1875 w 6644"/>
                <a:gd name="T77" fmla="*/ 3637 h 8160"/>
                <a:gd name="T78" fmla="*/ 1365 w 6644"/>
                <a:gd name="T79" fmla="*/ 5148 h 8160"/>
                <a:gd name="T80" fmla="*/ 1013 w 6644"/>
                <a:gd name="T81" fmla="*/ 4759 h 8160"/>
                <a:gd name="T82" fmla="*/ 1714 w 6644"/>
                <a:gd name="T83" fmla="*/ 4486 h 8160"/>
                <a:gd name="T84" fmla="*/ 1875 w 6644"/>
                <a:gd name="T85" fmla="*/ 5628 h 8160"/>
                <a:gd name="T86" fmla="*/ 1298 w 6644"/>
                <a:gd name="T87" fmla="*/ 6123 h 8160"/>
                <a:gd name="T88" fmla="*/ 1164 w 6644"/>
                <a:gd name="T89" fmla="*/ 5741 h 8160"/>
                <a:gd name="T90" fmla="*/ 1866 w 6644"/>
                <a:gd name="T91" fmla="*/ 5476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44" h="8160">
                  <a:moveTo>
                    <a:pt x="3384" y="583"/>
                  </a:moveTo>
                  <a:lnTo>
                    <a:pt x="3204" y="583"/>
                  </a:lnTo>
                  <a:cubicBezTo>
                    <a:pt x="3108" y="583"/>
                    <a:pt x="3031" y="505"/>
                    <a:pt x="3031" y="409"/>
                  </a:cubicBezTo>
                  <a:lnTo>
                    <a:pt x="3031" y="403"/>
                  </a:lnTo>
                  <a:cubicBezTo>
                    <a:pt x="3031" y="181"/>
                    <a:pt x="2850" y="0"/>
                    <a:pt x="2627" y="0"/>
                  </a:cubicBezTo>
                  <a:lnTo>
                    <a:pt x="2618" y="0"/>
                  </a:lnTo>
                  <a:cubicBezTo>
                    <a:pt x="2395" y="0"/>
                    <a:pt x="2215" y="181"/>
                    <a:pt x="2215" y="403"/>
                  </a:cubicBezTo>
                  <a:lnTo>
                    <a:pt x="2215" y="409"/>
                  </a:lnTo>
                  <a:cubicBezTo>
                    <a:pt x="2215" y="505"/>
                    <a:pt x="2137" y="583"/>
                    <a:pt x="2041" y="583"/>
                  </a:cubicBezTo>
                  <a:lnTo>
                    <a:pt x="1861" y="583"/>
                  </a:lnTo>
                  <a:cubicBezTo>
                    <a:pt x="1670" y="583"/>
                    <a:pt x="1515" y="738"/>
                    <a:pt x="1515" y="929"/>
                  </a:cubicBezTo>
                  <a:lnTo>
                    <a:pt x="1515" y="936"/>
                  </a:lnTo>
                  <a:cubicBezTo>
                    <a:pt x="1515" y="1127"/>
                    <a:pt x="1670" y="1282"/>
                    <a:pt x="1861" y="1282"/>
                  </a:cubicBezTo>
                  <a:lnTo>
                    <a:pt x="3384" y="1282"/>
                  </a:lnTo>
                  <a:cubicBezTo>
                    <a:pt x="3575" y="1282"/>
                    <a:pt x="3730" y="1127"/>
                    <a:pt x="3730" y="936"/>
                  </a:cubicBezTo>
                  <a:lnTo>
                    <a:pt x="3730" y="929"/>
                  </a:lnTo>
                  <a:cubicBezTo>
                    <a:pt x="3730" y="738"/>
                    <a:pt x="3575" y="583"/>
                    <a:pt x="3384" y="583"/>
                  </a:cubicBezTo>
                  <a:close/>
                  <a:moveTo>
                    <a:pt x="2623" y="583"/>
                  </a:moveTo>
                  <a:cubicBezTo>
                    <a:pt x="2526" y="583"/>
                    <a:pt x="2448" y="505"/>
                    <a:pt x="2448" y="408"/>
                  </a:cubicBezTo>
                  <a:cubicBezTo>
                    <a:pt x="2448" y="311"/>
                    <a:pt x="2526" y="233"/>
                    <a:pt x="2623" y="233"/>
                  </a:cubicBezTo>
                  <a:cubicBezTo>
                    <a:pt x="2719" y="233"/>
                    <a:pt x="2797" y="311"/>
                    <a:pt x="2797" y="408"/>
                  </a:cubicBezTo>
                  <a:cubicBezTo>
                    <a:pt x="2797" y="505"/>
                    <a:pt x="2719" y="583"/>
                    <a:pt x="2623" y="583"/>
                  </a:cubicBezTo>
                  <a:close/>
                  <a:moveTo>
                    <a:pt x="3401" y="7344"/>
                  </a:moveTo>
                  <a:lnTo>
                    <a:pt x="466" y="7344"/>
                  </a:lnTo>
                  <a:cubicBezTo>
                    <a:pt x="208" y="7344"/>
                    <a:pt x="0" y="7135"/>
                    <a:pt x="0" y="6878"/>
                  </a:cubicBezTo>
                  <a:lnTo>
                    <a:pt x="0" y="1282"/>
                  </a:lnTo>
                  <a:cubicBezTo>
                    <a:pt x="0" y="1025"/>
                    <a:pt x="208" y="816"/>
                    <a:pt x="349" y="816"/>
                  </a:cubicBezTo>
                  <a:lnTo>
                    <a:pt x="1294" y="816"/>
                  </a:lnTo>
                  <a:cubicBezTo>
                    <a:pt x="1286" y="855"/>
                    <a:pt x="1282" y="895"/>
                    <a:pt x="1282" y="936"/>
                  </a:cubicBezTo>
                  <a:cubicBezTo>
                    <a:pt x="1282" y="1256"/>
                    <a:pt x="1542" y="1515"/>
                    <a:pt x="1861" y="1515"/>
                  </a:cubicBezTo>
                  <a:lnTo>
                    <a:pt x="3384" y="1515"/>
                  </a:lnTo>
                  <a:cubicBezTo>
                    <a:pt x="3703" y="1515"/>
                    <a:pt x="3963" y="1256"/>
                    <a:pt x="3963" y="929"/>
                  </a:cubicBezTo>
                  <a:cubicBezTo>
                    <a:pt x="3963" y="890"/>
                    <a:pt x="3959" y="853"/>
                    <a:pt x="3952" y="816"/>
                  </a:cubicBezTo>
                  <a:lnTo>
                    <a:pt x="4663" y="816"/>
                  </a:lnTo>
                  <a:cubicBezTo>
                    <a:pt x="5037" y="816"/>
                    <a:pt x="5245" y="1025"/>
                    <a:pt x="5245" y="1282"/>
                  </a:cubicBezTo>
                  <a:lnTo>
                    <a:pt x="5245" y="4785"/>
                  </a:lnTo>
                  <a:cubicBezTo>
                    <a:pt x="5207" y="4783"/>
                    <a:pt x="5168" y="4779"/>
                    <a:pt x="5129" y="4779"/>
                  </a:cubicBezTo>
                  <a:cubicBezTo>
                    <a:pt x="4968" y="4779"/>
                    <a:pt x="4812" y="4802"/>
                    <a:pt x="4663" y="4841"/>
                  </a:cubicBezTo>
                  <a:lnTo>
                    <a:pt x="4663" y="2098"/>
                  </a:lnTo>
                  <a:lnTo>
                    <a:pt x="583" y="2098"/>
                  </a:lnTo>
                  <a:lnTo>
                    <a:pt x="583" y="6761"/>
                  </a:lnTo>
                  <a:lnTo>
                    <a:pt x="3270" y="6761"/>
                  </a:lnTo>
                  <a:cubicBezTo>
                    <a:pt x="3282" y="6966"/>
                    <a:pt x="3327" y="7162"/>
                    <a:pt x="3401" y="7344"/>
                  </a:cubicBezTo>
                  <a:close/>
                  <a:moveTo>
                    <a:pt x="5129" y="5129"/>
                  </a:moveTo>
                  <a:cubicBezTo>
                    <a:pt x="4292" y="5129"/>
                    <a:pt x="3613" y="5808"/>
                    <a:pt x="3613" y="6645"/>
                  </a:cubicBezTo>
                  <a:cubicBezTo>
                    <a:pt x="3613" y="7482"/>
                    <a:pt x="4292" y="8160"/>
                    <a:pt x="5129" y="8160"/>
                  </a:cubicBezTo>
                  <a:cubicBezTo>
                    <a:pt x="5966" y="8160"/>
                    <a:pt x="6644" y="7482"/>
                    <a:pt x="6644" y="6645"/>
                  </a:cubicBezTo>
                  <a:cubicBezTo>
                    <a:pt x="6644" y="5808"/>
                    <a:pt x="5966" y="5129"/>
                    <a:pt x="5129" y="5129"/>
                  </a:cubicBezTo>
                  <a:close/>
                  <a:moveTo>
                    <a:pt x="6119" y="6333"/>
                  </a:moveTo>
                  <a:lnTo>
                    <a:pt x="5187" y="7382"/>
                  </a:lnTo>
                  <a:cubicBezTo>
                    <a:pt x="5141" y="7434"/>
                    <a:pt x="5077" y="7461"/>
                    <a:pt x="5012" y="7461"/>
                  </a:cubicBezTo>
                  <a:cubicBezTo>
                    <a:pt x="4961" y="7461"/>
                    <a:pt x="4910" y="7444"/>
                    <a:pt x="4867" y="7409"/>
                  </a:cubicBezTo>
                  <a:lnTo>
                    <a:pt x="4284" y="6943"/>
                  </a:lnTo>
                  <a:cubicBezTo>
                    <a:pt x="4183" y="6863"/>
                    <a:pt x="4167" y="6716"/>
                    <a:pt x="4247" y="6616"/>
                  </a:cubicBezTo>
                  <a:cubicBezTo>
                    <a:pt x="4328" y="6515"/>
                    <a:pt x="4475" y="6499"/>
                    <a:pt x="4575" y="6579"/>
                  </a:cubicBezTo>
                  <a:lnTo>
                    <a:pt x="4985" y="6907"/>
                  </a:lnTo>
                  <a:lnTo>
                    <a:pt x="5771" y="6023"/>
                  </a:lnTo>
                  <a:cubicBezTo>
                    <a:pt x="5856" y="5927"/>
                    <a:pt x="6003" y="5918"/>
                    <a:pt x="6100" y="6004"/>
                  </a:cubicBezTo>
                  <a:cubicBezTo>
                    <a:pt x="6196" y="6090"/>
                    <a:pt x="6205" y="6237"/>
                    <a:pt x="6119" y="6333"/>
                  </a:cubicBezTo>
                  <a:close/>
                  <a:moveTo>
                    <a:pt x="4080" y="4080"/>
                  </a:moveTo>
                  <a:lnTo>
                    <a:pt x="2215" y="4080"/>
                  </a:lnTo>
                  <a:cubicBezTo>
                    <a:pt x="2150" y="4080"/>
                    <a:pt x="2098" y="4028"/>
                    <a:pt x="2098" y="3963"/>
                  </a:cubicBezTo>
                  <a:lnTo>
                    <a:pt x="2098" y="3847"/>
                  </a:lnTo>
                  <a:cubicBezTo>
                    <a:pt x="2098" y="3782"/>
                    <a:pt x="2150" y="3730"/>
                    <a:pt x="2215" y="3730"/>
                  </a:cubicBezTo>
                  <a:lnTo>
                    <a:pt x="4080" y="3730"/>
                  </a:lnTo>
                  <a:cubicBezTo>
                    <a:pt x="4144" y="3730"/>
                    <a:pt x="4196" y="3782"/>
                    <a:pt x="4196" y="3847"/>
                  </a:cubicBezTo>
                  <a:lnTo>
                    <a:pt x="4196" y="3963"/>
                  </a:lnTo>
                  <a:cubicBezTo>
                    <a:pt x="4196" y="4028"/>
                    <a:pt x="4144" y="4080"/>
                    <a:pt x="4080" y="4080"/>
                  </a:cubicBezTo>
                  <a:close/>
                  <a:moveTo>
                    <a:pt x="4080" y="3031"/>
                  </a:moveTo>
                  <a:lnTo>
                    <a:pt x="2215" y="3031"/>
                  </a:lnTo>
                  <a:cubicBezTo>
                    <a:pt x="2150" y="3031"/>
                    <a:pt x="2098" y="2979"/>
                    <a:pt x="2098" y="2914"/>
                  </a:cubicBezTo>
                  <a:lnTo>
                    <a:pt x="2098" y="2798"/>
                  </a:lnTo>
                  <a:cubicBezTo>
                    <a:pt x="2098" y="2733"/>
                    <a:pt x="2150" y="2681"/>
                    <a:pt x="2215" y="2681"/>
                  </a:cubicBezTo>
                  <a:lnTo>
                    <a:pt x="4080" y="2681"/>
                  </a:lnTo>
                  <a:cubicBezTo>
                    <a:pt x="4144" y="2681"/>
                    <a:pt x="4196" y="2733"/>
                    <a:pt x="4196" y="2798"/>
                  </a:cubicBezTo>
                  <a:lnTo>
                    <a:pt x="4196" y="2914"/>
                  </a:lnTo>
                  <a:cubicBezTo>
                    <a:pt x="4196" y="2979"/>
                    <a:pt x="4144" y="3031"/>
                    <a:pt x="4080" y="3031"/>
                  </a:cubicBezTo>
                  <a:close/>
                  <a:moveTo>
                    <a:pt x="3497" y="5013"/>
                  </a:moveTo>
                  <a:lnTo>
                    <a:pt x="2215" y="5013"/>
                  </a:lnTo>
                  <a:cubicBezTo>
                    <a:pt x="2150" y="5013"/>
                    <a:pt x="2098" y="4960"/>
                    <a:pt x="2098" y="4896"/>
                  </a:cubicBezTo>
                  <a:lnTo>
                    <a:pt x="2098" y="4779"/>
                  </a:lnTo>
                  <a:cubicBezTo>
                    <a:pt x="2098" y="4715"/>
                    <a:pt x="2150" y="4663"/>
                    <a:pt x="2215" y="4663"/>
                  </a:cubicBezTo>
                  <a:lnTo>
                    <a:pt x="3497" y="4663"/>
                  </a:lnTo>
                  <a:cubicBezTo>
                    <a:pt x="3561" y="4663"/>
                    <a:pt x="3613" y="4715"/>
                    <a:pt x="3613" y="4779"/>
                  </a:cubicBezTo>
                  <a:lnTo>
                    <a:pt x="3613" y="4896"/>
                  </a:lnTo>
                  <a:cubicBezTo>
                    <a:pt x="3613" y="4960"/>
                    <a:pt x="3561" y="5013"/>
                    <a:pt x="3497" y="5013"/>
                  </a:cubicBezTo>
                  <a:close/>
                  <a:moveTo>
                    <a:pt x="3264" y="6062"/>
                  </a:moveTo>
                  <a:lnTo>
                    <a:pt x="2215" y="6062"/>
                  </a:lnTo>
                  <a:cubicBezTo>
                    <a:pt x="2150" y="6062"/>
                    <a:pt x="2098" y="6010"/>
                    <a:pt x="2098" y="5945"/>
                  </a:cubicBezTo>
                  <a:lnTo>
                    <a:pt x="2098" y="5829"/>
                  </a:lnTo>
                  <a:cubicBezTo>
                    <a:pt x="2098" y="5764"/>
                    <a:pt x="2150" y="5712"/>
                    <a:pt x="2215" y="5712"/>
                  </a:cubicBezTo>
                  <a:lnTo>
                    <a:pt x="3264" y="5712"/>
                  </a:lnTo>
                  <a:cubicBezTo>
                    <a:pt x="3328" y="5712"/>
                    <a:pt x="3380" y="5764"/>
                    <a:pt x="3380" y="5829"/>
                  </a:cubicBezTo>
                  <a:lnTo>
                    <a:pt x="3380" y="5945"/>
                  </a:lnTo>
                  <a:cubicBezTo>
                    <a:pt x="3380" y="6010"/>
                    <a:pt x="3328" y="6062"/>
                    <a:pt x="3264" y="6062"/>
                  </a:cubicBezTo>
                  <a:close/>
                  <a:moveTo>
                    <a:pt x="1875" y="2600"/>
                  </a:moveTo>
                  <a:lnTo>
                    <a:pt x="1445" y="3083"/>
                  </a:lnTo>
                  <a:cubicBezTo>
                    <a:pt x="1424" y="3107"/>
                    <a:pt x="1395" y="3119"/>
                    <a:pt x="1365" y="3119"/>
                  </a:cubicBezTo>
                  <a:cubicBezTo>
                    <a:pt x="1342" y="3119"/>
                    <a:pt x="1318" y="3111"/>
                    <a:pt x="1298" y="3095"/>
                  </a:cubicBezTo>
                  <a:lnTo>
                    <a:pt x="1030" y="2881"/>
                  </a:lnTo>
                  <a:cubicBezTo>
                    <a:pt x="984" y="2844"/>
                    <a:pt x="976" y="2776"/>
                    <a:pt x="1013" y="2730"/>
                  </a:cubicBezTo>
                  <a:cubicBezTo>
                    <a:pt x="1050" y="2683"/>
                    <a:pt x="1118" y="2676"/>
                    <a:pt x="1164" y="2713"/>
                  </a:cubicBezTo>
                  <a:lnTo>
                    <a:pt x="1353" y="2864"/>
                  </a:lnTo>
                  <a:lnTo>
                    <a:pt x="1714" y="2457"/>
                  </a:lnTo>
                  <a:cubicBezTo>
                    <a:pt x="1754" y="2413"/>
                    <a:pt x="1822" y="2409"/>
                    <a:pt x="1866" y="2448"/>
                  </a:cubicBezTo>
                  <a:cubicBezTo>
                    <a:pt x="1910" y="2488"/>
                    <a:pt x="1914" y="2555"/>
                    <a:pt x="1875" y="2600"/>
                  </a:cubicBezTo>
                  <a:close/>
                  <a:moveTo>
                    <a:pt x="1875" y="3637"/>
                  </a:moveTo>
                  <a:lnTo>
                    <a:pt x="1445" y="4120"/>
                  </a:lnTo>
                  <a:cubicBezTo>
                    <a:pt x="1424" y="4144"/>
                    <a:pt x="1395" y="4156"/>
                    <a:pt x="1365" y="4156"/>
                  </a:cubicBezTo>
                  <a:cubicBezTo>
                    <a:pt x="1342" y="4156"/>
                    <a:pt x="1318" y="4148"/>
                    <a:pt x="1298" y="4132"/>
                  </a:cubicBezTo>
                  <a:lnTo>
                    <a:pt x="1030" y="3918"/>
                  </a:lnTo>
                  <a:cubicBezTo>
                    <a:pt x="984" y="3881"/>
                    <a:pt x="976" y="3813"/>
                    <a:pt x="1013" y="3767"/>
                  </a:cubicBezTo>
                  <a:cubicBezTo>
                    <a:pt x="1050" y="3721"/>
                    <a:pt x="1118" y="3713"/>
                    <a:pt x="1164" y="3750"/>
                  </a:cubicBezTo>
                  <a:lnTo>
                    <a:pt x="1353" y="3901"/>
                  </a:lnTo>
                  <a:lnTo>
                    <a:pt x="1714" y="3494"/>
                  </a:lnTo>
                  <a:cubicBezTo>
                    <a:pt x="1754" y="3450"/>
                    <a:pt x="1822" y="3446"/>
                    <a:pt x="1866" y="3485"/>
                  </a:cubicBezTo>
                  <a:cubicBezTo>
                    <a:pt x="1910" y="3525"/>
                    <a:pt x="1914" y="3593"/>
                    <a:pt x="1875" y="3637"/>
                  </a:cubicBezTo>
                  <a:close/>
                  <a:moveTo>
                    <a:pt x="1875" y="4629"/>
                  </a:moveTo>
                  <a:lnTo>
                    <a:pt x="1445" y="5112"/>
                  </a:lnTo>
                  <a:cubicBezTo>
                    <a:pt x="1424" y="5136"/>
                    <a:pt x="1395" y="5148"/>
                    <a:pt x="1365" y="5148"/>
                  </a:cubicBezTo>
                  <a:cubicBezTo>
                    <a:pt x="1342" y="5148"/>
                    <a:pt x="1318" y="5140"/>
                    <a:pt x="1298" y="5124"/>
                  </a:cubicBezTo>
                  <a:lnTo>
                    <a:pt x="1030" y="4910"/>
                  </a:lnTo>
                  <a:cubicBezTo>
                    <a:pt x="984" y="4873"/>
                    <a:pt x="976" y="4805"/>
                    <a:pt x="1013" y="4759"/>
                  </a:cubicBezTo>
                  <a:cubicBezTo>
                    <a:pt x="1050" y="4712"/>
                    <a:pt x="1118" y="4705"/>
                    <a:pt x="1164" y="4742"/>
                  </a:cubicBezTo>
                  <a:lnTo>
                    <a:pt x="1353" y="4893"/>
                  </a:lnTo>
                  <a:lnTo>
                    <a:pt x="1714" y="4486"/>
                  </a:lnTo>
                  <a:cubicBezTo>
                    <a:pt x="1754" y="4442"/>
                    <a:pt x="1822" y="4438"/>
                    <a:pt x="1866" y="4477"/>
                  </a:cubicBezTo>
                  <a:cubicBezTo>
                    <a:pt x="1910" y="4517"/>
                    <a:pt x="1914" y="4584"/>
                    <a:pt x="1875" y="4629"/>
                  </a:cubicBezTo>
                  <a:close/>
                  <a:moveTo>
                    <a:pt x="1875" y="5628"/>
                  </a:moveTo>
                  <a:lnTo>
                    <a:pt x="1445" y="6111"/>
                  </a:lnTo>
                  <a:cubicBezTo>
                    <a:pt x="1424" y="6134"/>
                    <a:pt x="1395" y="6147"/>
                    <a:pt x="1365" y="6147"/>
                  </a:cubicBezTo>
                  <a:cubicBezTo>
                    <a:pt x="1342" y="6147"/>
                    <a:pt x="1318" y="6139"/>
                    <a:pt x="1298" y="6123"/>
                  </a:cubicBezTo>
                  <a:lnTo>
                    <a:pt x="1030" y="5908"/>
                  </a:lnTo>
                  <a:cubicBezTo>
                    <a:pt x="984" y="5871"/>
                    <a:pt x="976" y="5804"/>
                    <a:pt x="1013" y="5758"/>
                  </a:cubicBezTo>
                  <a:cubicBezTo>
                    <a:pt x="1050" y="5711"/>
                    <a:pt x="1118" y="5704"/>
                    <a:pt x="1164" y="5741"/>
                  </a:cubicBezTo>
                  <a:lnTo>
                    <a:pt x="1353" y="5892"/>
                  </a:lnTo>
                  <a:lnTo>
                    <a:pt x="1714" y="5485"/>
                  </a:lnTo>
                  <a:cubicBezTo>
                    <a:pt x="1754" y="5441"/>
                    <a:pt x="1822" y="5437"/>
                    <a:pt x="1866" y="5476"/>
                  </a:cubicBezTo>
                  <a:cubicBezTo>
                    <a:pt x="1910" y="5515"/>
                    <a:pt x="1914" y="5583"/>
                    <a:pt x="1875" y="5628"/>
                  </a:cubicBezTo>
                  <a:close/>
                </a:path>
              </a:pathLst>
            </a:custGeom>
            <a:solidFill>
              <a:srgbClr val="9A0001"/>
            </a:solidFill>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空心弧 30"/>
            <p:cNvSpPr/>
            <p:nvPr/>
          </p:nvSpPr>
          <p:spPr>
            <a:xfrm>
              <a:off x="5283201" y="4344556"/>
              <a:ext cx="1516983" cy="1516983"/>
            </a:xfrm>
            <a:prstGeom prst="blockArc">
              <a:avLst>
                <a:gd name="adj1" fmla="val 12886880"/>
                <a:gd name="adj2" fmla="val 10720422"/>
                <a:gd name="adj3" fmla="val 7811"/>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240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矩形 47"/>
          <p:cNvSpPr>
            <a:spLocks noChangeArrowheads="1"/>
          </p:cNvSpPr>
          <p:nvPr/>
        </p:nvSpPr>
        <p:spPr bwMode="auto">
          <a:xfrm>
            <a:off x="7515705" y="2220016"/>
            <a:ext cx="4006938" cy="122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600" b="1"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概念：</a:t>
            </a:r>
            <a:r>
              <a:rPr lang="zh-CN" altLang="en-US"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利用脆弱性对系统或资产造成不期望影响的潜在因素。</a:t>
            </a:r>
            <a:endParaRPr lang="en-US" altLang="zh-CN"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spcBef>
                <a:spcPct val="0"/>
              </a:spcBef>
              <a:buNone/>
            </a:pPr>
            <a:r>
              <a:rPr lang="zh-CN" altLang="en-US" sz="1600" b="1"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 示例：</a:t>
            </a:r>
            <a:r>
              <a:rPr lang="zh-CN" altLang="en-US"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黑客攻击有</a:t>
            </a:r>
            <a:r>
              <a:rPr lang="en-US" altLang="zh-CN"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Bug</a:t>
            </a:r>
            <a:r>
              <a:rPr lang="zh-CN" altLang="en-US"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rPr>
              <a:t>的数据库（人为因素）；洪水火灾（自然因素）</a:t>
            </a:r>
            <a:endParaRPr lang="zh-CN" altLang="en-US" sz="1600" dirty="0">
              <a:solidFill>
                <a:srgbClr val="333333"/>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矩形 47"/>
          <p:cNvSpPr>
            <a:spLocks noChangeArrowheads="1"/>
          </p:cNvSpPr>
          <p:nvPr/>
        </p:nvSpPr>
        <p:spPr bwMode="auto">
          <a:xfrm>
            <a:off x="7520830" y="4738253"/>
            <a:ext cx="4153596" cy="561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1600" b="1" dirty="0"/>
              <a:t>概念 ：</a:t>
            </a:r>
            <a:r>
              <a:rPr lang="zh-CN" altLang="en-US" sz="1600" dirty="0"/>
              <a:t>威胁利用脆弱性，导致系统或资产受损、破坏的潜在可能。</a:t>
            </a:r>
            <a:endParaRPr lang="zh-CN" altLang="en-US" sz="1600" dirty="0"/>
          </a:p>
        </p:txBody>
      </p:sp>
      <p:sp>
        <p:nvSpPr>
          <p:cNvPr id="3" name="文本框 2"/>
          <p:cNvSpPr txBox="1"/>
          <p:nvPr/>
        </p:nvSpPr>
        <p:spPr>
          <a:xfrm>
            <a:off x="187736" y="4767487"/>
            <a:ext cx="5095465" cy="1323439"/>
          </a:xfrm>
          <a:prstGeom prst="rect">
            <a:avLst/>
          </a:prstGeom>
          <a:noFill/>
        </p:spPr>
        <p:txBody>
          <a:bodyPr wrap="square">
            <a:spAutoFit/>
          </a:bodyPr>
          <a:lstStyle/>
          <a:p>
            <a:pPr algn="just"/>
            <a:r>
              <a:rPr lang="zh-CN" sz="1600" kern="100" dirty="0">
                <a:effectLst/>
                <a:latin typeface="Calibri" panose="020F0502020204030204" pitchFamily="34" charset="0"/>
                <a:ea typeface="宋体" panose="02010600030101010101" pitchFamily="2" charset="-122"/>
                <a:cs typeface="Times New Roman" panose="02020603050405020304" pitchFamily="18" charset="0"/>
              </a:rPr>
              <a:t>原文定义：</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a:p>
            <a:pPr indent="304800" algn="just"/>
            <a:r>
              <a:rPr lang="en-US" sz="1600" kern="100" dirty="0">
                <a:effectLst/>
                <a:latin typeface="宋体" panose="02010600030101010101" pitchFamily="2" charset="-122"/>
                <a:ea typeface="宋体" panose="02010600030101010101" pitchFamily="2" charset="-122"/>
                <a:cs typeface="Times New Roman" panose="02020603050405020304" pitchFamily="18" charset="0"/>
              </a:rPr>
              <a:t> vulnerability </a:t>
            </a:r>
            <a:r>
              <a:rPr lang="zh-CN" sz="1600" kern="100" dirty="0">
                <a:effectLst/>
                <a:latin typeface="宋体" panose="02010600030101010101" pitchFamily="2" charset="-122"/>
                <a:ea typeface="宋体" panose="02010600030101010101" pitchFamily="2" charset="-122"/>
                <a:cs typeface="Times New Roman" panose="02020603050405020304" pitchFamily="18" charset="0"/>
              </a:rPr>
              <a:t>：</a:t>
            </a:r>
            <a:r>
              <a:rPr lang="en-US" sz="1600" kern="100" dirty="0">
                <a:effectLst/>
                <a:latin typeface="宋体" panose="02010600030101010101" pitchFamily="2" charset="-122"/>
                <a:ea typeface="宋体" panose="02010600030101010101" pitchFamily="2" charset="-122"/>
                <a:cs typeface="Times New Roman" panose="02020603050405020304" pitchFamily="18" charset="0"/>
              </a:rPr>
              <a:t>weakness in the target of evaluation (TOE)(3.90) that can be used to violate the security functional requirements (SFRs) (3.78) in some environment.</a:t>
            </a:r>
            <a:endParaRPr lang="en-US" sz="16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5" name="文本框 4"/>
          <p:cNvSpPr txBox="1"/>
          <p:nvPr/>
        </p:nvSpPr>
        <p:spPr>
          <a:xfrm>
            <a:off x="7443420" y="5471023"/>
            <a:ext cx="4452229" cy="1077218"/>
          </a:xfrm>
          <a:prstGeom prst="rect">
            <a:avLst/>
          </a:prstGeom>
          <a:noFill/>
        </p:spPr>
        <p:txBody>
          <a:bodyPr wrap="square">
            <a:spAutoFit/>
          </a:bodyPr>
          <a:lstStyle/>
          <a:p>
            <a:r>
              <a:rPr lang="zh-CN" altLang="en-US" sz="1600" dirty="0"/>
              <a:t> </a:t>
            </a:r>
            <a:r>
              <a:rPr lang="zh-CN" altLang="en-US" sz="1600" b="1" dirty="0"/>
              <a:t>示例</a:t>
            </a:r>
            <a:r>
              <a:rPr lang="en-US" altLang="zh-CN" sz="1600" b="1" dirty="0"/>
              <a:t>: </a:t>
            </a:r>
            <a:r>
              <a:rPr lang="zh-CN" altLang="en-US" sz="1600" dirty="0"/>
              <a:t>如果一个企业的数据库存在脆弱性，而该企业知道有黑客组织在寻找这类脆弱性，那么该企业面临的风险就是这个数据库被攻破，导致数据泄露的可能性。</a:t>
            </a:r>
            <a:endParaRPr lang="en-US" sz="1600" dirty="0"/>
          </a:p>
        </p:txBody>
      </p:sp>
      <p:grpSp>
        <p:nvGrpSpPr>
          <p:cNvPr id="4" name="组合 3"/>
          <p:cNvGrpSpPr/>
          <p:nvPr/>
        </p:nvGrpSpPr>
        <p:grpSpPr>
          <a:xfrm>
            <a:off x="9908728" y="457198"/>
            <a:ext cx="1689105" cy="497002"/>
            <a:chOff x="4774665" y="527202"/>
            <a:chExt cx="2642671" cy="777580"/>
          </a:xfrm>
          <a:solidFill>
            <a:srgbClr val="9A0001"/>
          </a:solidFill>
        </p:grpSpPr>
        <p:grpSp>
          <p:nvGrpSpPr>
            <p:cNvPr id="6" name="组合 5"/>
            <p:cNvGrpSpPr/>
            <p:nvPr/>
          </p:nvGrpSpPr>
          <p:grpSpPr>
            <a:xfrm>
              <a:off x="5680139" y="1151206"/>
              <a:ext cx="1733210" cy="127574"/>
              <a:chOff x="4616246" y="3878362"/>
              <a:chExt cx="5571416" cy="410087"/>
            </a:xfrm>
            <a:grp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组合 6"/>
            <p:cNvGrpSpPr/>
            <p:nvPr/>
          </p:nvGrpSpPr>
          <p:grpSpPr>
            <a:xfrm>
              <a:off x="5677149" y="582107"/>
              <a:ext cx="1740187" cy="497339"/>
              <a:chOff x="4606634" y="2048989"/>
              <a:chExt cx="5593843" cy="1598699"/>
            </a:xfrm>
            <a:grpFill/>
          </p:grpSpPr>
          <p:sp>
            <p:nvSpPr>
              <p:cNvPr id="5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p:nvGrpSpPr>
          <p:grpSpPr>
            <a:xfrm>
              <a:off x="4774665" y="527202"/>
              <a:ext cx="779396" cy="777580"/>
              <a:chOff x="2105799" y="20055838"/>
              <a:chExt cx="6748090" cy="6732363"/>
            </a:xfrm>
            <a:grpFill/>
          </p:grpSpPr>
          <p:sp>
            <p:nvSpPr>
              <p:cNvPr id="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矩形 115"/>
          <p:cNvSpPr/>
          <p:nvPr/>
        </p:nvSpPr>
        <p:spPr>
          <a:xfrm>
            <a:off x="10087460" y="73099"/>
            <a:ext cx="2095689" cy="8958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标题 32"/>
          <p:cNvSpPr>
            <a:spLocks noGrp="1"/>
          </p:cNvSpPr>
          <p:nvPr>
            <p:ph type="title"/>
          </p:nvPr>
        </p:nvSpPr>
        <p:spPr>
          <a:xfrm>
            <a:off x="442913" y="242888"/>
            <a:ext cx="9056687" cy="617537"/>
          </a:xfrm>
        </p:spPr>
        <p:txBody>
          <a:bodyPr>
            <a:normAutofit fontScale="90000"/>
          </a:bodyPr>
          <a:lstStyle/>
          <a:p>
            <a:r>
              <a:rPr lang="en-US" altLang="zh-CN" dirty="0">
                <a:sym typeface="Arial" panose="020B0604020202020204" pitchFamily="34" charset="0"/>
              </a:rPr>
              <a:t>2.1 CC</a:t>
            </a:r>
            <a:r>
              <a:rPr lang="zh-CN" altLang="en-US" dirty="0">
                <a:sym typeface="Arial" panose="020B0604020202020204" pitchFamily="34" charset="0"/>
              </a:rPr>
              <a:t>标准中的脆弱性</a:t>
            </a:r>
            <a:r>
              <a:rPr lang="en-US" altLang="zh-CN" dirty="0">
                <a:sym typeface="Arial" panose="020B0604020202020204" pitchFamily="34" charset="0"/>
              </a:rPr>
              <a:t>(vulnerability)</a:t>
            </a:r>
            <a:r>
              <a:rPr lang="zh-CN" altLang="en-US" dirty="0">
                <a:sym typeface="Arial" panose="020B0604020202020204" pitchFamily="34" charset="0"/>
              </a:rPr>
              <a:t>、威胁</a:t>
            </a:r>
            <a:r>
              <a:rPr lang="en-US" altLang="zh-CN" dirty="0">
                <a:sym typeface="Arial" panose="020B0604020202020204" pitchFamily="34" charset="0"/>
              </a:rPr>
              <a:t>(threat)</a:t>
            </a:r>
            <a:r>
              <a:rPr lang="zh-CN" altLang="en-US" dirty="0">
                <a:sym typeface="Arial" panose="020B0604020202020204" pitchFamily="34" charset="0"/>
              </a:rPr>
              <a:t>和风险</a:t>
            </a:r>
            <a:r>
              <a:rPr lang="en-US" altLang="zh-CN" dirty="0">
                <a:sym typeface="Arial" panose="020B0604020202020204" pitchFamily="34" charset="0"/>
              </a:rPr>
              <a:t>(risk) </a:t>
            </a:r>
            <a:r>
              <a:rPr lang="zh-CN" altLang="en-US" dirty="0">
                <a:sym typeface="Arial" panose="020B0604020202020204" pitchFamily="34" charset="0"/>
              </a:rPr>
              <a:t>关系</a:t>
            </a:r>
            <a:endParaRPr lang="zh-CN" altLang="en-US" dirty="0">
              <a:sym typeface="Arial" panose="020B0604020202020204" pitchFamily="34" charset="0"/>
            </a:endParaRPr>
          </a:p>
        </p:txBody>
      </p:sp>
      <p:sp>
        <p:nvSpPr>
          <p:cNvPr id="6" name="文本框 5"/>
          <p:cNvSpPr txBox="1"/>
          <p:nvPr/>
        </p:nvSpPr>
        <p:spPr>
          <a:xfrm>
            <a:off x="130091" y="985974"/>
            <a:ext cx="6246645" cy="875881"/>
          </a:xfrm>
          <a:prstGeom prst="rect">
            <a:avLst/>
          </a:prstGeom>
          <a:noFill/>
        </p:spPr>
        <p:txBody>
          <a:bodyPr wrap="square">
            <a:spAutoFit/>
          </a:bodyPr>
          <a:lstStyle/>
          <a:p>
            <a:pPr indent="304800" algn="just">
              <a:lnSpc>
                <a:spcPct val="150000"/>
              </a:lnSpc>
            </a:pPr>
            <a:r>
              <a:rPr lang="zh-CN" sz="1800" b="1" kern="100" dirty="0">
                <a:effectLst/>
                <a:latin typeface="+mj-ea"/>
                <a:ea typeface="+mj-ea"/>
                <a:cs typeface="Times New Roman" panose="02020603050405020304" pitchFamily="18" charset="0"/>
              </a:rPr>
              <a:t>风险通常由威胁和脆弱性的相对存在而量化。</a:t>
            </a:r>
            <a:r>
              <a:rPr lang="zh-CN" sz="1800" kern="100" dirty="0">
                <a:effectLst/>
                <a:latin typeface="+mj-ea"/>
                <a:ea typeface="+mj-ea"/>
                <a:cs typeface="Times New Roman" panose="02020603050405020304" pitchFamily="18" charset="0"/>
              </a:rPr>
              <a:t>可以简单用一个公式来进行描述这种关系：</a:t>
            </a:r>
            <a:endParaRPr lang="en-US" sz="1400" kern="100" dirty="0">
              <a:effectLst/>
              <a:latin typeface="+mj-ea"/>
              <a:ea typeface="+mj-ea"/>
              <a:cs typeface="Times New Roman" panose="02020603050405020304" pitchFamily="18" charset="0"/>
            </a:endParaRPr>
          </a:p>
        </p:txBody>
      </p:sp>
      <p:sp>
        <p:nvSpPr>
          <p:cNvPr id="9" name="文本框 8"/>
          <p:cNvSpPr txBox="1"/>
          <p:nvPr/>
        </p:nvSpPr>
        <p:spPr>
          <a:xfrm>
            <a:off x="206416" y="2356736"/>
            <a:ext cx="6093994" cy="1291379"/>
          </a:xfrm>
          <a:prstGeom prst="rect">
            <a:avLst/>
          </a:prstGeom>
          <a:noFill/>
        </p:spPr>
        <p:txBody>
          <a:bodyPr wrap="square">
            <a:spAutoFit/>
          </a:bodyPr>
          <a:lstStyle/>
          <a:p>
            <a:pPr indent="304800" algn="just">
              <a:lnSpc>
                <a:spcPct val="150000"/>
              </a:lnSpc>
            </a:pPr>
            <a:r>
              <a:rPr lang="zh-CN" sz="1800" kern="100" dirty="0">
                <a:effectLst/>
                <a:latin typeface="+mj-ea"/>
                <a:ea typeface="+mj-ea"/>
                <a:cs typeface="Times New Roman" panose="02020603050405020304" pitchFamily="18" charset="0"/>
              </a:rPr>
              <a:t>当系统存在脆弱性并且有威胁可能利用这些脆弱性时，系统才面临风险。如果其中一个因子不存在，那么风险就是零。</a:t>
            </a:r>
            <a:endParaRPr lang="en-US" sz="1400" kern="100" dirty="0">
              <a:effectLst/>
              <a:latin typeface="+mj-ea"/>
              <a:ea typeface="+mj-ea"/>
              <a:cs typeface="Times New Roman" panose="02020603050405020304" pitchFamily="18" charset="0"/>
            </a:endParaRPr>
          </a:p>
        </p:txBody>
      </p:sp>
      <p:sp>
        <p:nvSpPr>
          <p:cNvPr id="11" name="文本框 10"/>
          <p:cNvSpPr txBox="1"/>
          <p:nvPr/>
        </p:nvSpPr>
        <p:spPr>
          <a:xfrm>
            <a:off x="1555081" y="1987404"/>
            <a:ext cx="2920666" cy="369332"/>
          </a:xfrm>
          <a:prstGeom prst="rect">
            <a:avLst/>
          </a:prstGeom>
          <a:noFill/>
        </p:spPr>
        <p:txBody>
          <a:bodyPr wrap="square">
            <a:spAutoFit/>
          </a:bodyPr>
          <a:lstStyle/>
          <a:p>
            <a:r>
              <a:rPr lang="zh-CN" sz="1800" b="1" kern="100" dirty="0">
                <a:effectLst/>
                <a:latin typeface="Calibri" panose="020F0502020204030204" pitchFamily="34" charset="0"/>
                <a:ea typeface="宋体" panose="02010600030101010101" pitchFamily="2" charset="-122"/>
                <a:cs typeface="Times New Roman" panose="02020603050405020304" pitchFamily="18" charset="0"/>
              </a:rPr>
              <a:t>风险</a:t>
            </a:r>
            <a:r>
              <a:rPr lang="en-US" sz="1800" b="1" kern="100" dirty="0">
                <a:effectLst/>
                <a:latin typeface="宋体" panose="02010600030101010101" pitchFamily="2" charset="-122"/>
                <a:ea typeface="宋体" panose="02010600030101010101" pitchFamily="2" charset="-122"/>
                <a:cs typeface="Times New Roman" panose="02020603050405020304" pitchFamily="18" charset="0"/>
              </a:rPr>
              <a:t> = </a:t>
            </a:r>
            <a:r>
              <a:rPr lang="zh-CN" sz="1800" b="1" kern="100" dirty="0">
                <a:effectLst/>
                <a:latin typeface="宋体" panose="02010600030101010101" pitchFamily="2" charset="-122"/>
                <a:ea typeface="宋体" panose="02010600030101010101" pitchFamily="2" charset="-122"/>
                <a:cs typeface="Times New Roman" panose="02020603050405020304" pitchFamily="18" charset="0"/>
              </a:rPr>
              <a:t>脆弱性 × 威胁</a:t>
            </a:r>
            <a:endParaRPr lang="en-US" b="1" dirty="0"/>
          </a:p>
        </p:txBody>
      </p:sp>
      <p:pic>
        <p:nvPicPr>
          <p:cNvPr id="12" name="图片 11" descr="IMG_256"/>
          <p:cNvPicPr>
            <a:picLocks noChangeAspect="1"/>
          </p:cNvPicPr>
          <p:nvPr/>
        </p:nvPicPr>
        <p:blipFill>
          <a:blip r:embed="rId1"/>
          <a:stretch>
            <a:fillRect/>
          </a:stretch>
        </p:blipFill>
        <p:spPr>
          <a:xfrm>
            <a:off x="6796558" y="1782024"/>
            <a:ext cx="5386591" cy="3308684"/>
          </a:xfrm>
          <a:prstGeom prst="rect">
            <a:avLst/>
          </a:prstGeom>
          <a:noFill/>
          <a:ln w="9525">
            <a:noFill/>
          </a:ln>
        </p:spPr>
      </p:pic>
      <p:sp>
        <p:nvSpPr>
          <p:cNvPr id="14" name="文本框 13"/>
          <p:cNvSpPr txBox="1"/>
          <p:nvPr/>
        </p:nvSpPr>
        <p:spPr>
          <a:xfrm>
            <a:off x="6452603" y="5090708"/>
            <a:ext cx="6093994" cy="460382"/>
          </a:xfrm>
          <a:prstGeom prst="rect">
            <a:avLst/>
          </a:prstGeom>
          <a:noFill/>
        </p:spPr>
        <p:txBody>
          <a:bodyPr wrap="square">
            <a:spAutoFit/>
          </a:bodyPr>
          <a:lstStyle/>
          <a:p>
            <a:pPr algn="ctr">
              <a:lnSpc>
                <a:spcPct val="150000"/>
              </a:lnSpc>
            </a:pPr>
            <a:r>
              <a:rPr lang="zh-CN" sz="1800" kern="100" dirty="0">
                <a:effectLst/>
                <a:latin typeface="楷体" panose="02010609060101010101" charset="-122"/>
                <a:ea typeface="楷体" panose="02010609060101010101" charset="-122"/>
                <a:cs typeface="Times New Roman" panose="02020603050405020304" pitchFamily="18" charset="0"/>
              </a:rPr>
              <a:t>脆弱性、威胁和风险之间的关系</a:t>
            </a:r>
            <a:endParaRPr lang="en-US" sz="1400" kern="100" dirty="0">
              <a:effectLst/>
              <a:latin typeface="楷体" panose="02010609060101010101" charset="-122"/>
              <a:ea typeface="楷体" panose="02010609060101010101" charset="-122"/>
              <a:cs typeface="Times New Roman" panose="02020603050405020304" pitchFamily="18" charset="0"/>
            </a:endParaRPr>
          </a:p>
        </p:txBody>
      </p:sp>
      <p:sp>
        <p:nvSpPr>
          <p:cNvPr id="16" name="文本框 15"/>
          <p:cNvSpPr txBox="1"/>
          <p:nvPr/>
        </p:nvSpPr>
        <p:spPr>
          <a:xfrm>
            <a:off x="178135" y="4017447"/>
            <a:ext cx="6274468" cy="2537874"/>
          </a:xfrm>
          <a:prstGeom prst="rect">
            <a:avLst/>
          </a:prstGeom>
          <a:noFill/>
        </p:spPr>
        <p:txBody>
          <a:bodyPr wrap="square">
            <a:spAutoFit/>
          </a:bodyPr>
          <a:lstStyle/>
          <a:p>
            <a:pPr indent="266700" algn="just">
              <a:lnSpc>
                <a:spcPct val="150000"/>
              </a:lnSpc>
            </a:pPr>
            <a:r>
              <a:rPr lang="zh-CN" sz="1800" b="1" kern="100" dirty="0">
                <a:effectLst/>
                <a:latin typeface="+mj-ea"/>
                <a:ea typeface="+mj-ea"/>
                <a:cs typeface="Times New Roman" panose="02020603050405020304" pitchFamily="18" charset="0"/>
              </a:rPr>
              <a:t>从</a:t>
            </a:r>
            <a:r>
              <a:rPr lang="zh-CN" altLang="en-US" b="1" kern="100" dirty="0">
                <a:latin typeface="+mj-ea"/>
                <a:ea typeface="+mj-ea"/>
                <a:cs typeface="Times New Roman" panose="02020603050405020304" pitchFamily="18" charset="0"/>
              </a:rPr>
              <a:t>全局</a:t>
            </a:r>
            <a:r>
              <a:rPr lang="zh-CN" sz="1800" b="1" kern="100" dirty="0">
                <a:effectLst/>
                <a:latin typeface="+mj-ea"/>
                <a:ea typeface="+mj-ea"/>
                <a:cs typeface="Times New Roman" panose="02020603050405020304" pitchFamily="18" charset="0"/>
              </a:rPr>
              <a:t>角度来看：</a:t>
            </a:r>
            <a:endParaRPr lang="en-US" altLang="zh-CN" sz="1400" b="1" kern="100" dirty="0">
              <a:latin typeface="+mj-ea"/>
              <a:ea typeface="+mj-ea"/>
              <a:cs typeface="Times New Roman" panose="02020603050405020304" pitchFamily="18" charset="0"/>
            </a:endParaRPr>
          </a:p>
          <a:p>
            <a:pPr marL="285750" indent="-285750" algn="just">
              <a:lnSpc>
                <a:spcPct val="150000"/>
              </a:lnSpc>
              <a:buFont typeface="Arial" panose="020B0604020202020204" pitchFamily="34" charset="0"/>
              <a:buChar char="•"/>
            </a:pPr>
            <a:r>
              <a:rPr lang="zh-CN" sz="1800" kern="100" dirty="0">
                <a:effectLst/>
                <a:latin typeface="+mj-ea"/>
                <a:ea typeface="+mj-ea"/>
                <a:cs typeface="Times New Roman" panose="02020603050405020304" pitchFamily="18" charset="0"/>
              </a:rPr>
              <a:t>脆弱性可能会被威胁者利用，从而造成资产的风险，</a:t>
            </a:r>
            <a:endParaRPr lang="en-US" altLang="zh-CN" sz="1800" kern="100" dirty="0">
              <a:effectLst/>
              <a:latin typeface="+mj-ea"/>
              <a:ea typeface="+mj-ea"/>
              <a:cs typeface="Times New Roman" panose="02020603050405020304" pitchFamily="18" charset="0"/>
            </a:endParaRPr>
          </a:p>
          <a:p>
            <a:pPr marL="285750" indent="-285750" algn="just">
              <a:lnSpc>
                <a:spcPct val="150000"/>
              </a:lnSpc>
              <a:buFont typeface="Arial" panose="020B0604020202020204" pitchFamily="34" charset="0"/>
              <a:buChar char="•"/>
            </a:pPr>
            <a:r>
              <a:rPr lang="zh-CN" sz="1800" kern="100" dirty="0">
                <a:effectLst/>
                <a:latin typeface="+mj-ea"/>
                <a:ea typeface="+mj-ea"/>
                <a:cs typeface="Times New Roman" panose="02020603050405020304" pitchFamily="18" charset="0"/>
              </a:rPr>
              <a:t>这个过程也可以理解为威胁会增加潜在的风险，从而对最终的资产造成威胁。</a:t>
            </a:r>
            <a:endParaRPr lang="en-US" altLang="zh-CN" sz="1800" kern="100" dirty="0">
              <a:effectLst/>
              <a:latin typeface="+mj-ea"/>
              <a:ea typeface="+mj-ea"/>
              <a:cs typeface="Times New Roman" panose="02020603050405020304" pitchFamily="18" charset="0"/>
            </a:endParaRPr>
          </a:p>
          <a:p>
            <a:pPr marL="285750" indent="-285750" algn="just">
              <a:lnSpc>
                <a:spcPct val="150000"/>
              </a:lnSpc>
              <a:buFont typeface="Arial" panose="020B0604020202020204" pitchFamily="34" charset="0"/>
              <a:buChar char="•"/>
            </a:pPr>
            <a:r>
              <a:rPr lang="zh-CN" sz="1800" kern="100" dirty="0">
                <a:effectLst/>
                <a:latin typeface="+mj-ea"/>
                <a:ea typeface="+mj-ea"/>
                <a:cs typeface="Times New Roman" panose="02020603050405020304" pitchFamily="18" charset="0"/>
              </a:rPr>
              <a:t>资产所有者应分析可能的威胁并确定哪些存在于他们的环境，其结果就是风险。</a:t>
            </a:r>
            <a:endParaRPr lang="en-US" sz="1400" kern="100" dirty="0">
              <a:effectLst/>
              <a:latin typeface="+mj-ea"/>
              <a:ea typeface="+mj-ea"/>
              <a:cs typeface="Times New Roman" panose="02020603050405020304" pitchFamily="18" charset="0"/>
            </a:endParaRPr>
          </a:p>
        </p:txBody>
      </p:sp>
      <p:grpSp>
        <p:nvGrpSpPr>
          <p:cNvPr id="2" name="组合 1"/>
          <p:cNvGrpSpPr/>
          <p:nvPr/>
        </p:nvGrpSpPr>
        <p:grpSpPr>
          <a:xfrm>
            <a:off x="9908728" y="457198"/>
            <a:ext cx="1689105" cy="497002"/>
            <a:chOff x="4774665" y="527202"/>
            <a:chExt cx="2642671" cy="777580"/>
          </a:xfrm>
          <a:solidFill>
            <a:srgbClr val="9A0001"/>
          </a:solidFill>
        </p:grpSpPr>
        <p:grpSp>
          <p:nvGrpSpPr>
            <p:cNvPr id="4" name="组合 3"/>
            <p:cNvGrpSpPr/>
            <p:nvPr/>
          </p:nvGrpSpPr>
          <p:grpSpPr>
            <a:xfrm>
              <a:off x="5680139" y="1151206"/>
              <a:ext cx="1733210" cy="127574"/>
              <a:chOff x="4616246" y="3878362"/>
              <a:chExt cx="5571416" cy="410087"/>
            </a:xfrm>
            <a:grpFill/>
          </p:grpSpPr>
          <p:sp>
            <p:nvSpPr>
              <p:cNvPr id="4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 name="组合 4"/>
            <p:cNvGrpSpPr/>
            <p:nvPr/>
          </p:nvGrpSpPr>
          <p:grpSpPr>
            <a:xfrm>
              <a:off x="5677149" y="582107"/>
              <a:ext cx="1740187" cy="497339"/>
              <a:chOff x="4606634" y="2048989"/>
              <a:chExt cx="5593843" cy="1598699"/>
            </a:xfrm>
            <a:grpFill/>
          </p:grpSpPr>
          <p:sp>
            <p:nvSpPr>
              <p:cNvPr id="3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组合 6"/>
            <p:cNvGrpSpPr/>
            <p:nvPr/>
          </p:nvGrpSpPr>
          <p:grpSpPr>
            <a:xfrm>
              <a:off x="4774665" y="527202"/>
              <a:ext cx="779396" cy="777580"/>
              <a:chOff x="2105799" y="20055838"/>
              <a:chExt cx="6748090" cy="6732363"/>
            </a:xfrm>
            <a:grpFill/>
          </p:grpSpPr>
          <p:sp>
            <p:nvSpPr>
              <p:cNvPr id="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1"/>
          <a:stretch>
            <a:fillRect/>
          </a:stretch>
        </p:blipFill>
        <p:spPr>
          <a:xfrm>
            <a:off x="0" y="0"/>
            <a:ext cx="12192000" cy="6858000"/>
          </a:xfrm>
          <a:prstGeom prst="rect">
            <a:avLst/>
          </a:prstGeom>
        </p:spPr>
      </p:pic>
      <p:sp>
        <p:nvSpPr>
          <p:cNvPr id="23" name="文本框 22"/>
          <p:cNvSpPr txBox="1"/>
          <p:nvPr/>
        </p:nvSpPr>
        <p:spPr>
          <a:xfrm>
            <a:off x="1545157" y="1940541"/>
            <a:ext cx="244904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04</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文本框 23"/>
          <p:cNvSpPr txBox="1"/>
          <p:nvPr/>
        </p:nvSpPr>
        <p:spPr>
          <a:xfrm>
            <a:off x="1514930" y="2961840"/>
            <a:ext cx="8393797" cy="1754326"/>
          </a:xfrm>
          <a:prstGeom prst="rect">
            <a:avLst/>
          </a:prstGeom>
          <a:noFill/>
        </p:spPr>
        <p:txBody>
          <a:bodyPr wrap="square" rtlCol="0">
            <a:spAutoFit/>
          </a:bodyPr>
          <a:lstStyle/>
          <a:p>
            <a:pPr algn="dist">
              <a:defRPr/>
            </a:pPr>
            <a:r>
              <a:rPr lang="zh-CN" altLang="en-US" sz="5400" b="1" spc="3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鸿蒙系统</a:t>
            </a:r>
            <a:r>
              <a:rPr lang="en-US" altLang="zh-CN" sz="5400" b="1" spc="3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ST</a:t>
            </a:r>
            <a:r>
              <a:rPr lang="zh-CN" altLang="en-US" sz="5400" b="1" spc="3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安全目标文档</a:t>
            </a:r>
            <a:endParaRPr lang="zh-CN" altLang="en-US" sz="5400" b="1" spc="3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a:p>
            <a:pPr lvl="0" algn="dist">
              <a:defRPr/>
            </a:pPr>
            <a:endPar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8" name="组合 7"/>
          <p:cNvGrpSpPr/>
          <p:nvPr/>
        </p:nvGrpSpPr>
        <p:grpSpPr>
          <a:xfrm>
            <a:off x="9908728" y="457198"/>
            <a:ext cx="1689105" cy="497002"/>
            <a:chOff x="4774665" y="527202"/>
            <a:chExt cx="2642671" cy="777580"/>
          </a:xfrm>
          <a:solidFill>
            <a:srgbClr val="9A0001"/>
          </a:solidFill>
        </p:grpSpPr>
        <p:grpSp>
          <p:nvGrpSpPr>
            <p:cNvPr id="9" name="组合 8"/>
            <p:cNvGrpSpPr/>
            <p:nvPr/>
          </p:nvGrpSpPr>
          <p:grpSpPr>
            <a:xfrm>
              <a:off x="5680139" y="1151206"/>
              <a:ext cx="1733210" cy="127574"/>
              <a:chOff x="4616246" y="3878362"/>
              <a:chExt cx="5571416" cy="410087"/>
            </a:xfrm>
            <a:grpFill/>
          </p:grpSpPr>
          <p:sp>
            <p:nvSpPr>
              <p:cNvPr id="5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 name="组合 9"/>
            <p:cNvGrpSpPr/>
            <p:nvPr/>
          </p:nvGrpSpPr>
          <p:grpSpPr>
            <a:xfrm>
              <a:off x="5677149" y="582107"/>
              <a:ext cx="1740187" cy="497339"/>
              <a:chOff x="4606634" y="2048989"/>
              <a:chExt cx="5593843" cy="1598699"/>
            </a:xfrm>
            <a:grpFill/>
          </p:grpSpPr>
          <p:sp>
            <p:nvSpPr>
              <p:cNvPr id="4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组合 10"/>
            <p:cNvGrpSpPr/>
            <p:nvPr/>
          </p:nvGrpSpPr>
          <p:grpSpPr>
            <a:xfrm>
              <a:off x="4774665" y="527202"/>
              <a:ext cx="779396" cy="777580"/>
              <a:chOff x="2105799" y="20055838"/>
              <a:chExt cx="6748090" cy="6732363"/>
            </a:xfrm>
            <a:grp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70" name="矩形 69"/>
          <p:cNvSpPr/>
          <p:nvPr/>
        </p:nvSpPr>
        <p:spPr>
          <a:xfrm>
            <a:off x="1633339" y="2779909"/>
            <a:ext cx="665278" cy="45720"/>
          </a:xfrm>
          <a:prstGeom prst="rect">
            <a:avLst/>
          </a:prstGeom>
          <a:solidFill>
            <a:schemeClr val="accent1"/>
          </a:solidFill>
          <a:ln>
            <a:solidFill>
              <a:schemeClr val="accent1"/>
            </a:solid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6" name="标题 15"/>
          <p:cNvSpPr>
            <a:spLocks noGrp="1"/>
          </p:cNvSpPr>
          <p:nvPr>
            <p:ph type="title"/>
          </p:nvPr>
        </p:nvSpPr>
        <p:spPr/>
        <p:txBody>
          <a:bodyPr/>
          <a:lstStyle/>
          <a:p>
            <a:r>
              <a:rPr lang="en-US" altLang="zh-CN" dirty="0">
                <a:sym typeface="Arial" panose="020B0604020202020204" pitchFamily="34" charset="0"/>
              </a:rPr>
              <a:t>2.2 CC</a:t>
            </a:r>
            <a:r>
              <a:rPr lang="zh-CN" altLang="en-US" dirty="0">
                <a:sym typeface="Arial" panose="020B0604020202020204" pitchFamily="34" charset="0"/>
              </a:rPr>
              <a:t>对</a:t>
            </a:r>
            <a:r>
              <a:rPr lang="en-US" altLang="zh-CN" dirty="0">
                <a:sym typeface="Arial" panose="020B0604020202020204" pitchFamily="34" charset="0"/>
              </a:rPr>
              <a:t>ST</a:t>
            </a:r>
            <a:r>
              <a:rPr lang="zh-CN" altLang="en-US" dirty="0">
                <a:sym typeface="Arial" panose="020B0604020202020204" pitchFamily="34" charset="0"/>
              </a:rPr>
              <a:t>文档的规范格式</a:t>
            </a:r>
            <a:endParaRPr lang="zh-CN" altLang="en-US" dirty="0">
              <a:sym typeface="Arial" panose="020B0604020202020204" pitchFamily="34" charset="0"/>
            </a:endParaRPr>
          </a:p>
        </p:txBody>
      </p:sp>
      <p:sp>
        <p:nvSpPr>
          <p:cNvPr id="15" name="文本占位符 14"/>
          <p:cNvSpPr>
            <a:spLocks noGrp="1"/>
          </p:cNvSpPr>
          <p:nvPr>
            <p:ph type="body" sz="quarter" idx="10"/>
          </p:nvPr>
        </p:nvSpPr>
        <p:spPr>
          <a:xfrm>
            <a:off x="321013" y="911544"/>
            <a:ext cx="11611555" cy="693119"/>
          </a:xfrm>
        </p:spPr>
        <p:txBody>
          <a:bodyPr>
            <a:normAutofit/>
          </a:bodyPr>
          <a:lstStyle/>
          <a:p>
            <a:r>
              <a:rPr lang="zh-CN" altLang="en-US" dirty="0"/>
              <a:t>对于鸿蒙系统的</a:t>
            </a:r>
            <a:r>
              <a:rPr lang="en-US" altLang="zh-CN" dirty="0"/>
              <a:t>Security Target</a:t>
            </a:r>
            <a:r>
              <a:rPr lang="zh-CN" altLang="en-US" dirty="0"/>
              <a:t>文档，它遵循了</a:t>
            </a:r>
            <a:r>
              <a:rPr lang="en-US" altLang="zh-CN" dirty="0"/>
              <a:t>CC</a:t>
            </a:r>
            <a:r>
              <a:rPr lang="zh-CN" altLang="en-US" dirty="0"/>
              <a:t>标准中规定的组织结构和内容，包括但不限于：</a:t>
            </a:r>
            <a:endParaRPr lang="zh-CN" altLang="en-US" dirty="0"/>
          </a:p>
        </p:txBody>
      </p:sp>
      <p:sp>
        <p:nvSpPr>
          <p:cNvPr id="8" name="文本框 7"/>
          <p:cNvSpPr txBox="1"/>
          <p:nvPr/>
        </p:nvSpPr>
        <p:spPr>
          <a:xfrm>
            <a:off x="1681648" y="2507006"/>
            <a:ext cx="2578118" cy="1248740"/>
          </a:xfrm>
          <a:prstGeom prst="rect">
            <a:avLst/>
          </a:prstGeom>
          <a:noFill/>
        </p:spPr>
        <p:txBody>
          <a:bodyPr wrap="square" rtlCol="0">
            <a:spAutoFit/>
          </a:bodyPr>
          <a:lstStyle/>
          <a:p>
            <a:pPr algn="just">
              <a:lnSpc>
                <a:spcPct val="120000"/>
              </a:lnSpc>
            </a:pPr>
            <a:r>
              <a:rPr lang="en-US" altLang="zh-CN" sz="1600" b="1" dirty="0">
                <a:latin typeface="Arial" panose="020B0604020202020204" pitchFamily="34" charset="0"/>
                <a:ea typeface="微软雅黑" panose="020B0503020204020204" pitchFamily="34" charset="-122"/>
                <a:cs typeface="+mn-ea"/>
                <a:sym typeface="Arial" panose="020B0604020202020204" pitchFamily="34" charset="0"/>
              </a:rPr>
              <a:t>1.</a:t>
            </a:r>
            <a:r>
              <a:rPr lang="zh-CN" altLang="en-US" sz="1600" b="1" dirty="0">
                <a:latin typeface="Arial" panose="020B0604020202020204" pitchFamily="34" charset="0"/>
                <a:ea typeface="微软雅黑" panose="020B0503020204020204" pitchFamily="34" charset="-122"/>
                <a:cs typeface="+mn-ea"/>
                <a:sym typeface="Arial" panose="020B0604020202020204" pitchFamily="34" charset="0"/>
              </a:rPr>
              <a:t>引言（</a:t>
            </a:r>
            <a:r>
              <a:rPr lang="en-US" altLang="zh-CN" sz="1600" b="1" dirty="0">
                <a:latin typeface="Arial" panose="020B0604020202020204" pitchFamily="34" charset="0"/>
                <a:ea typeface="微软雅黑" panose="020B0503020204020204" pitchFamily="34" charset="-122"/>
                <a:cs typeface="+mn-ea"/>
                <a:sym typeface="Arial" panose="020B0604020202020204" pitchFamily="34" charset="0"/>
              </a:rPr>
              <a:t>Introduction</a:t>
            </a:r>
            <a:r>
              <a:rPr lang="zh-CN" altLang="en-US" sz="1600" b="1" dirty="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1600" b="1" dirty="0">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介绍</a:t>
            </a:r>
            <a:r>
              <a:rPr lang="en-US" altLang="zh-CN"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Security Target</a:t>
            </a:r>
            <a:r>
              <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文档的目的和范围，以及鸿蒙系统的背景和概述。</a:t>
            </a:r>
            <a:endPar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p:cNvSpPr txBox="1"/>
          <p:nvPr/>
        </p:nvSpPr>
        <p:spPr>
          <a:xfrm>
            <a:off x="4852969" y="2507006"/>
            <a:ext cx="2394715" cy="1248740"/>
          </a:xfrm>
          <a:prstGeom prst="rect">
            <a:avLst/>
          </a:prstGeom>
          <a:noFill/>
        </p:spPr>
        <p:txBody>
          <a:bodyPr wrap="square" rtlCol="0">
            <a:spAutoFit/>
          </a:bodyPr>
          <a:lstStyle/>
          <a:p>
            <a:pPr algn="just">
              <a:lnSpc>
                <a:spcPct val="120000"/>
              </a:lnSpc>
            </a:pPr>
            <a:r>
              <a:rPr lang="en-US" altLang="zh-CN" sz="1600" b="1" dirty="0">
                <a:latin typeface="Arial" panose="020B0604020202020204" pitchFamily="34" charset="0"/>
                <a:ea typeface="微软雅黑" panose="020B0503020204020204" pitchFamily="34" charset="-122"/>
                <a:cs typeface="+mn-ea"/>
                <a:sym typeface="Arial" panose="020B0604020202020204" pitchFamily="34" charset="0"/>
              </a:rPr>
              <a:t>2. </a:t>
            </a:r>
            <a:r>
              <a:rPr lang="zh-CN" altLang="en-US" sz="1600" b="1" dirty="0">
                <a:latin typeface="Arial" panose="020B0604020202020204" pitchFamily="34" charset="0"/>
                <a:ea typeface="微软雅黑" panose="020B0503020204020204" pitchFamily="34" charset="-122"/>
                <a:cs typeface="+mn-ea"/>
                <a:sym typeface="Arial" panose="020B0604020202020204" pitchFamily="34" charset="0"/>
              </a:rPr>
              <a:t>规范性引用：</a:t>
            </a:r>
            <a:endParaRPr lang="en-US" altLang="zh-CN" sz="1600" b="1" dirty="0">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列举了与</a:t>
            </a:r>
            <a:r>
              <a:rPr lang="en-US" altLang="zh-CN"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Security Target</a:t>
            </a:r>
            <a:r>
              <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文档相关的标准和文献的引用。</a:t>
            </a:r>
            <a:endPar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文本框 10"/>
          <p:cNvSpPr txBox="1"/>
          <p:nvPr/>
        </p:nvSpPr>
        <p:spPr>
          <a:xfrm>
            <a:off x="8036308" y="2507006"/>
            <a:ext cx="2394715" cy="1248740"/>
          </a:xfrm>
          <a:prstGeom prst="rect">
            <a:avLst/>
          </a:prstGeom>
          <a:noFill/>
        </p:spPr>
        <p:txBody>
          <a:bodyPr wrap="square" rtlCol="0">
            <a:spAutoFit/>
          </a:bodyPr>
          <a:lstStyle/>
          <a:p>
            <a:pPr algn="just">
              <a:lnSpc>
                <a:spcPct val="120000"/>
              </a:lnSpc>
            </a:pPr>
            <a:r>
              <a:rPr lang="en-US" altLang="zh-CN" sz="1600" b="1" dirty="0">
                <a:latin typeface="Arial" panose="020B0604020202020204" pitchFamily="34" charset="0"/>
                <a:ea typeface="微软雅黑" panose="020B0503020204020204" pitchFamily="34" charset="-122"/>
                <a:cs typeface="+mn-ea"/>
                <a:sym typeface="Arial" panose="020B0604020202020204" pitchFamily="34" charset="0"/>
              </a:rPr>
              <a:t>3. </a:t>
            </a:r>
            <a:r>
              <a:rPr lang="zh-CN" altLang="en-US" sz="1600" b="1" dirty="0">
                <a:latin typeface="Arial" panose="020B0604020202020204" pitchFamily="34" charset="0"/>
                <a:ea typeface="微软雅黑" panose="020B0503020204020204" pitchFamily="34" charset="-122"/>
                <a:cs typeface="+mn-ea"/>
                <a:sym typeface="Arial" panose="020B0604020202020204" pitchFamily="34" charset="0"/>
              </a:rPr>
              <a:t>安全目标：</a:t>
            </a:r>
            <a:endParaRPr lang="en-US" altLang="zh-CN" sz="1600" b="1" dirty="0">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明确了鸿蒙系统的安全目标，包括对不同安全领域的要求。</a:t>
            </a:r>
            <a:endPar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478262" y="4974655"/>
            <a:ext cx="2743200" cy="1248740"/>
          </a:xfrm>
          <a:prstGeom prst="rect">
            <a:avLst/>
          </a:prstGeom>
          <a:noFill/>
        </p:spPr>
        <p:txBody>
          <a:bodyPr wrap="square" rtlCol="0">
            <a:spAutoFit/>
          </a:bodyPr>
          <a:lstStyle/>
          <a:p>
            <a:pPr algn="just">
              <a:lnSpc>
                <a:spcPct val="120000"/>
              </a:lnSpc>
            </a:pPr>
            <a:r>
              <a:rPr lang="en-US" altLang="zh-CN" sz="1600" b="1" dirty="0">
                <a:latin typeface="Arial" panose="020B0604020202020204" pitchFamily="34" charset="0"/>
                <a:ea typeface="微软雅黑" panose="020B0503020204020204" pitchFamily="34" charset="-122"/>
                <a:cs typeface="+mn-ea"/>
                <a:sym typeface="Arial" panose="020B0604020202020204" pitchFamily="34" charset="0"/>
              </a:rPr>
              <a:t>4.</a:t>
            </a:r>
            <a:r>
              <a:rPr lang="zh-CN" altLang="en-US" sz="1600" b="1" dirty="0">
                <a:latin typeface="Arial" panose="020B0604020202020204" pitchFamily="34" charset="0"/>
                <a:ea typeface="微软雅黑" panose="020B0503020204020204" pitchFamily="34" charset="-122"/>
                <a:cs typeface="+mn-ea"/>
                <a:sym typeface="Arial" panose="020B0604020202020204" pitchFamily="34" charset="0"/>
              </a:rPr>
              <a:t> 安全功能：</a:t>
            </a:r>
            <a:r>
              <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详细描述了鸿蒙系统实现的安全功能，包括访问控制、信息流控制、安全审计等。</a:t>
            </a:r>
            <a:endPar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文本框 12"/>
          <p:cNvSpPr txBox="1"/>
          <p:nvPr/>
        </p:nvSpPr>
        <p:spPr>
          <a:xfrm>
            <a:off x="3616434" y="4993182"/>
            <a:ext cx="2394715" cy="1248740"/>
          </a:xfrm>
          <a:prstGeom prst="rect">
            <a:avLst/>
          </a:prstGeom>
          <a:noFill/>
        </p:spPr>
        <p:txBody>
          <a:bodyPr wrap="square" rtlCol="0">
            <a:spAutoFit/>
          </a:bodyPr>
          <a:lstStyle/>
          <a:p>
            <a:pPr algn="just">
              <a:lnSpc>
                <a:spcPct val="120000"/>
              </a:lnSpc>
            </a:pPr>
            <a:r>
              <a:rPr lang="en-US" altLang="zh-CN" sz="1600" b="1" dirty="0">
                <a:latin typeface="Arial" panose="020B0604020202020204" pitchFamily="34" charset="0"/>
                <a:ea typeface="微软雅黑" panose="020B0503020204020204" pitchFamily="34" charset="-122"/>
                <a:cs typeface="+mn-ea"/>
                <a:sym typeface="Arial" panose="020B0604020202020204" pitchFamily="34" charset="0"/>
              </a:rPr>
              <a:t>5.</a:t>
            </a:r>
            <a:r>
              <a:rPr lang="zh-CN" altLang="en-US" sz="1600" b="1" dirty="0">
                <a:latin typeface="Arial" panose="020B0604020202020204" pitchFamily="34" charset="0"/>
                <a:ea typeface="微软雅黑" panose="020B0503020204020204" pitchFamily="34" charset="-122"/>
                <a:cs typeface="+mn-ea"/>
                <a:sym typeface="Arial" panose="020B0604020202020204" pitchFamily="34" charset="0"/>
              </a:rPr>
              <a:t>安全保证</a:t>
            </a:r>
            <a:r>
              <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：提供了鸿蒙系统的安全保证技术和机制，如漏洞管理、代码审查、密钥管理等。</a:t>
            </a:r>
            <a:endPar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文本框 13"/>
          <p:cNvSpPr txBox="1"/>
          <p:nvPr/>
        </p:nvSpPr>
        <p:spPr>
          <a:xfrm>
            <a:off x="9400763" y="4993182"/>
            <a:ext cx="2394715" cy="953274"/>
          </a:xfrm>
          <a:prstGeom prst="rect">
            <a:avLst/>
          </a:prstGeom>
          <a:noFill/>
        </p:spPr>
        <p:txBody>
          <a:bodyPr wrap="square" rtlCol="0">
            <a:spAutoFit/>
          </a:bodyPr>
          <a:lstStyle/>
          <a:p>
            <a:pPr algn="just">
              <a:lnSpc>
                <a:spcPct val="120000"/>
              </a:lnSpc>
            </a:pPr>
            <a:r>
              <a:rPr lang="en-US" altLang="zh-CN" sz="1600" b="1" dirty="0">
                <a:latin typeface="Arial" panose="020B0604020202020204" pitchFamily="34" charset="0"/>
                <a:ea typeface="微软雅黑" panose="020B0503020204020204" pitchFamily="34" charset="-122"/>
                <a:cs typeface="+mn-ea"/>
                <a:sym typeface="Arial" panose="020B0604020202020204" pitchFamily="34" charset="0"/>
              </a:rPr>
              <a:t>7. </a:t>
            </a:r>
            <a:r>
              <a:rPr lang="zh-CN" altLang="en-US" sz="1600" b="1" dirty="0">
                <a:latin typeface="Arial" panose="020B0604020202020204" pitchFamily="34" charset="0"/>
                <a:ea typeface="微软雅黑" panose="020B0503020204020204" pitchFamily="34" charset="-122"/>
                <a:cs typeface="+mn-ea"/>
                <a:sym typeface="Arial" panose="020B0604020202020204" pitchFamily="34" charset="0"/>
              </a:rPr>
              <a:t>安全目标合理性论证</a:t>
            </a:r>
            <a:r>
              <a:rPr lang="zh-CN" altLang="en-US" sz="1600" dirty="0">
                <a:latin typeface="Arial" panose="020B0604020202020204" pitchFamily="34" charset="0"/>
                <a:ea typeface="微软雅黑" panose="020B0503020204020204" pitchFamily="34" charset="-122"/>
                <a:cs typeface="+mn-ea"/>
                <a:sym typeface="Arial" panose="020B0604020202020204" pitchFamily="34" charset="0"/>
              </a:rPr>
              <a:t>：</a:t>
            </a:r>
            <a:r>
              <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解释了鸿蒙系统的安全目标确定的理由和基础。</a:t>
            </a:r>
            <a:endPar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8" name="Group 14"/>
          <p:cNvGrpSpPr/>
          <p:nvPr/>
        </p:nvGrpSpPr>
        <p:grpSpPr>
          <a:xfrm>
            <a:off x="2607302" y="1947791"/>
            <a:ext cx="367871" cy="330474"/>
            <a:chOff x="922337" y="1337071"/>
            <a:chExt cx="301625" cy="270961"/>
          </a:xfrm>
          <a:solidFill>
            <a:srgbClr val="9A0001"/>
          </a:solidFill>
        </p:grpSpPr>
        <p:sp>
          <p:nvSpPr>
            <p:cNvPr id="39" name="Freeform 5"/>
            <p:cNvSpPr/>
            <p:nvPr/>
          </p:nvSpPr>
          <p:spPr>
            <a:xfrm>
              <a:off x="922337" y="1337071"/>
              <a:ext cx="301625" cy="257970"/>
            </a:xfrm>
            <a:custGeom>
              <a:avLst/>
              <a:gdLst>
                <a:gd name="T0" fmla="*/ 0 w 10600"/>
                <a:gd name="T1" fmla="*/ 7875 h 9081"/>
                <a:gd name="T2" fmla="*/ 1206 w 10600"/>
                <a:gd name="T3" fmla="*/ 9081 h 9081"/>
                <a:gd name="T4" fmla="*/ 1474 w 10600"/>
                <a:gd name="T5" fmla="*/ 9081 h 9081"/>
                <a:gd name="T6" fmla="*/ 8836 w 10600"/>
                <a:gd name="T7" fmla="*/ 9081 h 9081"/>
                <a:gd name="T8" fmla="*/ 9372 w 10600"/>
                <a:gd name="T9" fmla="*/ 9081 h 9081"/>
                <a:gd name="T10" fmla="*/ 9930 w 10600"/>
                <a:gd name="T11" fmla="*/ 9081 h 9081"/>
                <a:gd name="T12" fmla="*/ 9930 w 10600"/>
                <a:gd name="T13" fmla="*/ 8545 h 9081"/>
                <a:gd name="T14" fmla="*/ 9372 w 10600"/>
                <a:gd name="T15" fmla="*/ 8545 h 9081"/>
                <a:gd name="T16" fmla="*/ 9372 w 10600"/>
                <a:gd name="T17" fmla="*/ 7204 h 9081"/>
                <a:gd name="T18" fmla="*/ 9930 w 10600"/>
                <a:gd name="T19" fmla="*/ 7204 h 9081"/>
                <a:gd name="T20" fmla="*/ 9930 w 10600"/>
                <a:gd name="T21" fmla="*/ 6970 h 9081"/>
                <a:gd name="T22" fmla="*/ 10198 w 10600"/>
                <a:gd name="T23" fmla="*/ 6970 h 9081"/>
                <a:gd name="T24" fmla="*/ 10600 w 10600"/>
                <a:gd name="T25" fmla="*/ 6970 h 9081"/>
                <a:gd name="T26" fmla="*/ 10600 w 10600"/>
                <a:gd name="T27" fmla="*/ 6434 h 9081"/>
                <a:gd name="T28" fmla="*/ 10198 w 10600"/>
                <a:gd name="T29" fmla="*/ 6434 h 9081"/>
                <a:gd name="T30" fmla="*/ 10198 w 10600"/>
                <a:gd name="T31" fmla="*/ 5093 h 9081"/>
                <a:gd name="T32" fmla="*/ 10600 w 10600"/>
                <a:gd name="T33" fmla="*/ 5093 h 9081"/>
                <a:gd name="T34" fmla="*/ 10600 w 10600"/>
                <a:gd name="T35" fmla="*/ 4557 h 9081"/>
                <a:gd name="T36" fmla="*/ 10198 w 10600"/>
                <a:gd name="T37" fmla="*/ 4557 h 9081"/>
                <a:gd name="T38" fmla="*/ 10165 w 10600"/>
                <a:gd name="T39" fmla="*/ 4557 h 9081"/>
                <a:gd name="T40" fmla="*/ 10165 w 10600"/>
                <a:gd name="T41" fmla="*/ 4378 h 9081"/>
                <a:gd name="T42" fmla="*/ 10165 w 10600"/>
                <a:gd name="T43" fmla="*/ 4110 h 9081"/>
                <a:gd name="T44" fmla="*/ 10165 w 10600"/>
                <a:gd name="T45" fmla="*/ 4099 h 9081"/>
                <a:gd name="T46" fmla="*/ 9503 w 10600"/>
                <a:gd name="T47" fmla="*/ 2859 h 9081"/>
                <a:gd name="T48" fmla="*/ 10198 w 10600"/>
                <a:gd name="T49" fmla="*/ 2859 h 9081"/>
                <a:gd name="T50" fmla="*/ 10198 w 10600"/>
                <a:gd name="T51" fmla="*/ 2138 h 9081"/>
                <a:gd name="T52" fmla="*/ 8449 w 10600"/>
                <a:gd name="T53" fmla="*/ 0 h 9081"/>
                <a:gd name="T54" fmla="*/ 2277 w 10600"/>
                <a:gd name="T55" fmla="*/ 0 h 9081"/>
                <a:gd name="T56" fmla="*/ 685 w 10600"/>
                <a:gd name="T57" fmla="*/ 2508 h 9081"/>
                <a:gd name="T58" fmla="*/ 235 w 10600"/>
                <a:gd name="T59" fmla="*/ 3440 h 9081"/>
                <a:gd name="T60" fmla="*/ 1429 w 10600"/>
                <a:gd name="T61" fmla="*/ 4645 h 9081"/>
                <a:gd name="T62" fmla="*/ 670 w 10600"/>
                <a:gd name="T63" fmla="*/ 5763 h 9081"/>
                <a:gd name="T64" fmla="*/ 1100 w 10600"/>
                <a:gd name="T65" fmla="*/ 6679 h 9081"/>
                <a:gd name="T66" fmla="*/ 0 w 10600"/>
                <a:gd name="T67" fmla="*/ 7875 h 9081"/>
                <a:gd name="T68" fmla="*/ 771 w 10600"/>
                <a:gd name="T69" fmla="*/ 3440 h 9081"/>
                <a:gd name="T70" fmla="*/ 1113 w 10600"/>
                <a:gd name="T71" fmla="*/ 2859 h 9081"/>
                <a:gd name="T72" fmla="*/ 9104 w 10600"/>
                <a:gd name="T73" fmla="*/ 2859 h 9081"/>
                <a:gd name="T74" fmla="*/ 9104 w 10600"/>
                <a:gd name="T75" fmla="*/ 4110 h 9081"/>
                <a:gd name="T76" fmla="*/ 1441 w 10600"/>
                <a:gd name="T77" fmla="*/ 4110 h 9081"/>
                <a:gd name="T78" fmla="*/ 771 w 10600"/>
                <a:gd name="T79" fmla="*/ 3440 h 9081"/>
                <a:gd name="T80" fmla="*/ 1877 w 10600"/>
                <a:gd name="T81" fmla="*/ 5093 h 9081"/>
                <a:gd name="T82" fmla="*/ 2145 w 10600"/>
                <a:gd name="T83" fmla="*/ 5093 h 9081"/>
                <a:gd name="T84" fmla="*/ 9662 w 10600"/>
                <a:gd name="T85" fmla="*/ 5093 h 9081"/>
                <a:gd name="T86" fmla="*/ 9662 w 10600"/>
                <a:gd name="T87" fmla="*/ 6434 h 9081"/>
                <a:gd name="T88" fmla="*/ 2145 w 10600"/>
                <a:gd name="T89" fmla="*/ 6434 h 9081"/>
                <a:gd name="T90" fmla="*/ 1877 w 10600"/>
                <a:gd name="T91" fmla="*/ 6434 h 9081"/>
                <a:gd name="T92" fmla="*/ 1206 w 10600"/>
                <a:gd name="T93" fmla="*/ 5763 h 9081"/>
                <a:gd name="T94" fmla="*/ 1877 w 10600"/>
                <a:gd name="T95" fmla="*/ 5093 h 9081"/>
                <a:gd name="T96" fmla="*/ 1206 w 10600"/>
                <a:gd name="T97" fmla="*/ 7204 h 9081"/>
                <a:gd name="T98" fmla="*/ 1475 w 10600"/>
                <a:gd name="T99" fmla="*/ 7204 h 9081"/>
                <a:gd name="T100" fmla="*/ 8836 w 10600"/>
                <a:gd name="T101" fmla="*/ 7204 h 9081"/>
                <a:gd name="T102" fmla="*/ 8836 w 10600"/>
                <a:gd name="T103" fmla="*/ 8545 h 9081"/>
                <a:gd name="T104" fmla="*/ 1474 w 10600"/>
                <a:gd name="T105" fmla="*/ 8545 h 9081"/>
                <a:gd name="T106" fmla="*/ 1206 w 10600"/>
                <a:gd name="T107" fmla="*/ 8545 h 9081"/>
                <a:gd name="T108" fmla="*/ 536 w 10600"/>
                <a:gd name="T109" fmla="*/ 7875 h 9081"/>
                <a:gd name="T110" fmla="*/ 1206 w 10600"/>
                <a:gd name="T111" fmla="*/ 7204 h 9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600" h="9081">
                  <a:moveTo>
                    <a:pt x="0" y="7875"/>
                  </a:moveTo>
                  <a:cubicBezTo>
                    <a:pt x="0" y="8540"/>
                    <a:pt x="541" y="9081"/>
                    <a:pt x="1206" y="9081"/>
                  </a:cubicBezTo>
                  <a:lnTo>
                    <a:pt x="1474" y="9081"/>
                  </a:lnTo>
                  <a:lnTo>
                    <a:pt x="8836" y="9081"/>
                  </a:lnTo>
                  <a:lnTo>
                    <a:pt x="9372" y="9081"/>
                  </a:lnTo>
                  <a:lnTo>
                    <a:pt x="9930" y="9081"/>
                  </a:lnTo>
                  <a:lnTo>
                    <a:pt x="9930" y="8545"/>
                  </a:lnTo>
                  <a:lnTo>
                    <a:pt x="9372" y="8545"/>
                  </a:lnTo>
                  <a:lnTo>
                    <a:pt x="9372" y="7204"/>
                  </a:lnTo>
                  <a:lnTo>
                    <a:pt x="9930" y="7204"/>
                  </a:lnTo>
                  <a:lnTo>
                    <a:pt x="9930" y="6970"/>
                  </a:lnTo>
                  <a:lnTo>
                    <a:pt x="10198" y="6970"/>
                  </a:lnTo>
                  <a:lnTo>
                    <a:pt x="10600" y="6970"/>
                  </a:lnTo>
                  <a:lnTo>
                    <a:pt x="10600" y="6434"/>
                  </a:lnTo>
                  <a:lnTo>
                    <a:pt x="10198" y="6434"/>
                  </a:lnTo>
                  <a:lnTo>
                    <a:pt x="10198" y="5093"/>
                  </a:lnTo>
                  <a:lnTo>
                    <a:pt x="10600" y="5093"/>
                  </a:lnTo>
                  <a:lnTo>
                    <a:pt x="10600" y="4557"/>
                  </a:lnTo>
                  <a:lnTo>
                    <a:pt x="10198" y="4557"/>
                  </a:lnTo>
                  <a:lnTo>
                    <a:pt x="10165" y="4557"/>
                  </a:lnTo>
                  <a:lnTo>
                    <a:pt x="10165" y="4378"/>
                  </a:lnTo>
                  <a:lnTo>
                    <a:pt x="10165" y="4110"/>
                  </a:lnTo>
                  <a:lnTo>
                    <a:pt x="10165" y="4099"/>
                  </a:lnTo>
                  <a:lnTo>
                    <a:pt x="9503" y="2859"/>
                  </a:lnTo>
                  <a:lnTo>
                    <a:pt x="10198" y="2859"/>
                  </a:lnTo>
                  <a:lnTo>
                    <a:pt x="10198" y="2138"/>
                  </a:lnTo>
                  <a:lnTo>
                    <a:pt x="8449" y="0"/>
                  </a:lnTo>
                  <a:lnTo>
                    <a:pt x="2277" y="0"/>
                  </a:lnTo>
                  <a:lnTo>
                    <a:pt x="685" y="2508"/>
                  </a:lnTo>
                  <a:cubicBezTo>
                    <a:pt x="413" y="2729"/>
                    <a:pt x="235" y="3063"/>
                    <a:pt x="235" y="3440"/>
                  </a:cubicBezTo>
                  <a:cubicBezTo>
                    <a:pt x="235" y="4101"/>
                    <a:pt x="769" y="4639"/>
                    <a:pt x="1429" y="4645"/>
                  </a:cubicBezTo>
                  <a:cubicBezTo>
                    <a:pt x="985" y="4824"/>
                    <a:pt x="670" y="5257"/>
                    <a:pt x="670" y="5763"/>
                  </a:cubicBezTo>
                  <a:cubicBezTo>
                    <a:pt x="670" y="6131"/>
                    <a:pt x="839" y="6457"/>
                    <a:pt x="1100" y="6679"/>
                  </a:cubicBezTo>
                  <a:cubicBezTo>
                    <a:pt x="485" y="6734"/>
                    <a:pt x="0" y="7246"/>
                    <a:pt x="0" y="7875"/>
                  </a:cubicBezTo>
                  <a:close/>
                  <a:moveTo>
                    <a:pt x="771" y="3440"/>
                  </a:moveTo>
                  <a:cubicBezTo>
                    <a:pt x="771" y="3190"/>
                    <a:pt x="910" y="2974"/>
                    <a:pt x="1113" y="2859"/>
                  </a:cubicBezTo>
                  <a:lnTo>
                    <a:pt x="9104" y="2859"/>
                  </a:lnTo>
                  <a:lnTo>
                    <a:pt x="9104" y="4110"/>
                  </a:lnTo>
                  <a:lnTo>
                    <a:pt x="1441" y="4110"/>
                  </a:lnTo>
                  <a:cubicBezTo>
                    <a:pt x="1071" y="4110"/>
                    <a:pt x="771" y="3810"/>
                    <a:pt x="771" y="3440"/>
                  </a:cubicBezTo>
                  <a:close/>
                  <a:moveTo>
                    <a:pt x="1877" y="5093"/>
                  </a:moveTo>
                  <a:lnTo>
                    <a:pt x="2145" y="5093"/>
                  </a:lnTo>
                  <a:lnTo>
                    <a:pt x="9662" y="5093"/>
                  </a:lnTo>
                  <a:lnTo>
                    <a:pt x="9662" y="6434"/>
                  </a:lnTo>
                  <a:lnTo>
                    <a:pt x="2145" y="6434"/>
                  </a:lnTo>
                  <a:lnTo>
                    <a:pt x="1877" y="6434"/>
                  </a:lnTo>
                  <a:cubicBezTo>
                    <a:pt x="1507" y="6434"/>
                    <a:pt x="1206" y="6133"/>
                    <a:pt x="1206" y="5763"/>
                  </a:cubicBezTo>
                  <a:cubicBezTo>
                    <a:pt x="1206" y="5394"/>
                    <a:pt x="1507" y="5093"/>
                    <a:pt x="1877" y="5093"/>
                  </a:cubicBezTo>
                  <a:close/>
                  <a:moveTo>
                    <a:pt x="1206" y="7204"/>
                  </a:moveTo>
                  <a:lnTo>
                    <a:pt x="1475" y="7204"/>
                  </a:lnTo>
                  <a:lnTo>
                    <a:pt x="8836" y="7204"/>
                  </a:lnTo>
                  <a:lnTo>
                    <a:pt x="8836" y="8545"/>
                  </a:lnTo>
                  <a:lnTo>
                    <a:pt x="1474" y="8545"/>
                  </a:lnTo>
                  <a:lnTo>
                    <a:pt x="1206" y="8545"/>
                  </a:lnTo>
                  <a:cubicBezTo>
                    <a:pt x="837" y="8545"/>
                    <a:pt x="536" y="8244"/>
                    <a:pt x="536" y="7875"/>
                  </a:cubicBezTo>
                  <a:cubicBezTo>
                    <a:pt x="536" y="7505"/>
                    <a:pt x="837" y="7204"/>
                    <a:pt x="1206" y="7204"/>
                  </a:cubicBezTo>
                  <a:close/>
                </a:path>
              </a:pathLst>
            </a:custGeom>
            <a:grp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975">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Rectangle 6"/>
            <p:cNvSpPr/>
            <p:nvPr/>
          </p:nvSpPr>
          <p:spPr>
            <a:xfrm>
              <a:off x="1017587" y="1512991"/>
              <a:ext cx="111125" cy="95041"/>
            </a:xfrm>
            <a:custGeom>
              <a:avLst/>
              <a:gdLst>
                <a:gd name="T0" fmla="*/ 0 w 10600"/>
                <a:gd name="T1" fmla="*/ 7875 h 9081"/>
                <a:gd name="T2" fmla="*/ 1206 w 10600"/>
                <a:gd name="T3" fmla="*/ 9081 h 9081"/>
                <a:gd name="T4" fmla="*/ 1474 w 10600"/>
                <a:gd name="T5" fmla="*/ 9081 h 9081"/>
                <a:gd name="T6" fmla="*/ 8836 w 10600"/>
                <a:gd name="T7" fmla="*/ 9081 h 9081"/>
                <a:gd name="T8" fmla="*/ 9372 w 10600"/>
                <a:gd name="T9" fmla="*/ 9081 h 9081"/>
                <a:gd name="T10" fmla="*/ 9930 w 10600"/>
                <a:gd name="T11" fmla="*/ 9081 h 9081"/>
                <a:gd name="T12" fmla="*/ 9930 w 10600"/>
                <a:gd name="T13" fmla="*/ 8545 h 9081"/>
                <a:gd name="T14" fmla="*/ 9372 w 10600"/>
                <a:gd name="T15" fmla="*/ 8545 h 9081"/>
                <a:gd name="T16" fmla="*/ 9372 w 10600"/>
                <a:gd name="T17" fmla="*/ 7204 h 9081"/>
                <a:gd name="T18" fmla="*/ 9930 w 10600"/>
                <a:gd name="T19" fmla="*/ 7204 h 9081"/>
                <a:gd name="T20" fmla="*/ 9930 w 10600"/>
                <a:gd name="T21" fmla="*/ 6970 h 9081"/>
                <a:gd name="T22" fmla="*/ 10198 w 10600"/>
                <a:gd name="T23" fmla="*/ 6970 h 9081"/>
                <a:gd name="T24" fmla="*/ 10600 w 10600"/>
                <a:gd name="T25" fmla="*/ 6970 h 9081"/>
                <a:gd name="T26" fmla="*/ 10600 w 10600"/>
                <a:gd name="T27" fmla="*/ 6434 h 9081"/>
                <a:gd name="T28" fmla="*/ 10198 w 10600"/>
                <a:gd name="T29" fmla="*/ 6434 h 9081"/>
                <a:gd name="T30" fmla="*/ 10198 w 10600"/>
                <a:gd name="T31" fmla="*/ 5093 h 9081"/>
                <a:gd name="T32" fmla="*/ 10600 w 10600"/>
                <a:gd name="T33" fmla="*/ 5093 h 9081"/>
                <a:gd name="T34" fmla="*/ 10600 w 10600"/>
                <a:gd name="T35" fmla="*/ 4557 h 9081"/>
                <a:gd name="T36" fmla="*/ 10198 w 10600"/>
                <a:gd name="T37" fmla="*/ 4557 h 9081"/>
                <a:gd name="T38" fmla="*/ 10165 w 10600"/>
                <a:gd name="T39" fmla="*/ 4557 h 9081"/>
                <a:gd name="T40" fmla="*/ 10165 w 10600"/>
                <a:gd name="T41" fmla="*/ 4378 h 9081"/>
                <a:gd name="T42" fmla="*/ 10165 w 10600"/>
                <a:gd name="T43" fmla="*/ 4110 h 9081"/>
                <a:gd name="T44" fmla="*/ 10165 w 10600"/>
                <a:gd name="T45" fmla="*/ 4099 h 9081"/>
                <a:gd name="T46" fmla="*/ 9503 w 10600"/>
                <a:gd name="T47" fmla="*/ 2859 h 9081"/>
                <a:gd name="T48" fmla="*/ 10198 w 10600"/>
                <a:gd name="T49" fmla="*/ 2859 h 9081"/>
                <a:gd name="T50" fmla="*/ 10198 w 10600"/>
                <a:gd name="T51" fmla="*/ 2138 h 9081"/>
                <a:gd name="T52" fmla="*/ 8449 w 10600"/>
                <a:gd name="T53" fmla="*/ 0 h 9081"/>
                <a:gd name="T54" fmla="*/ 2277 w 10600"/>
                <a:gd name="T55" fmla="*/ 0 h 9081"/>
                <a:gd name="T56" fmla="*/ 685 w 10600"/>
                <a:gd name="T57" fmla="*/ 2508 h 9081"/>
                <a:gd name="T58" fmla="*/ 235 w 10600"/>
                <a:gd name="T59" fmla="*/ 3440 h 9081"/>
                <a:gd name="T60" fmla="*/ 1429 w 10600"/>
                <a:gd name="T61" fmla="*/ 4645 h 9081"/>
                <a:gd name="T62" fmla="*/ 670 w 10600"/>
                <a:gd name="T63" fmla="*/ 5763 h 9081"/>
                <a:gd name="T64" fmla="*/ 1100 w 10600"/>
                <a:gd name="T65" fmla="*/ 6679 h 9081"/>
                <a:gd name="T66" fmla="*/ 0 w 10600"/>
                <a:gd name="T67" fmla="*/ 7875 h 9081"/>
                <a:gd name="T68" fmla="*/ 771 w 10600"/>
                <a:gd name="T69" fmla="*/ 3440 h 9081"/>
                <a:gd name="T70" fmla="*/ 1113 w 10600"/>
                <a:gd name="T71" fmla="*/ 2859 h 9081"/>
                <a:gd name="T72" fmla="*/ 9104 w 10600"/>
                <a:gd name="T73" fmla="*/ 2859 h 9081"/>
                <a:gd name="T74" fmla="*/ 9104 w 10600"/>
                <a:gd name="T75" fmla="*/ 4110 h 9081"/>
                <a:gd name="T76" fmla="*/ 1441 w 10600"/>
                <a:gd name="T77" fmla="*/ 4110 h 9081"/>
                <a:gd name="T78" fmla="*/ 771 w 10600"/>
                <a:gd name="T79" fmla="*/ 3440 h 9081"/>
                <a:gd name="T80" fmla="*/ 1877 w 10600"/>
                <a:gd name="T81" fmla="*/ 5093 h 9081"/>
                <a:gd name="T82" fmla="*/ 2145 w 10600"/>
                <a:gd name="T83" fmla="*/ 5093 h 9081"/>
                <a:gd name="T84" fmla="*/ 9662 w 10600"/>
                <a:gd name="T85" fmla="*/ 5093 h 9081"/>
                <a:gd name="T86" fmla="*/ 9662 w 10600"/>
                <a:gd name="T87" fmla="*/ 6434 h 9081"/>
                <a:gd name="T88" fmla="*/ 2145 w 10600"/>
                <a:gd name="T89" fmla="*/ 6434 h 9081"/>
                <a:gd name="T90" fmla="*/ 1877 w 10600"/>
                <a:gd name="T91" fmla="*/ 6434 h 9081"/>
                <a:gd name="T92" fmla="*/ 1206 w 10600"/>
                <a:gd name="T93" fmla="*/ 5763 h 9081"/>
                <a:gd name="T94" fmla="*/ 1877 w 10600"/>
                <a:gd name="T95" fmla="*/ 5093 h 9081"/>
                <a:gd name="T96" fmla="*/ 1206 w 10600"/>
                <a:gd name="T97" fmla="*/ 7204 h 9081"/>
                <a:gd name="T98" fmla="*/ 1475 w 10600"/>
                <a:gd name="T99" fmla="*/ 7204 h 9081"/>
                <a:gd name="T100" fmla="*/ 8836 w 10600"/>
                <a:gd name="T101" fmla="*/ 7204 h 9081"/>
                <a:gd name="T102" fmla="*/ 8836 w 10600"/>
                <a:gd name="T103" fmla="*/ 8545 h 9081"/>
                <a:gd name="T104" fmla="*/ 1474 w 10600"/>
                <a:gd name="T105" fmla="*/ 8545 h 9081"/>
                <a:gd name="T106" fmla="*/ 1206 w 10600"/>
                <a:gd name="T107" fmla="*/ 8545 h 9081"/>
                <a:gd name="T108" fmla="*/ 536 w 10600"/>
                <a:gd name="T109" fmla="*/ 7875 h 9081"/>
                <a:gd name="T110" fmla="*/ 1206 w 10600"/>
                <a:gd name="T111" fmla="*/ 7204 h 9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600" h="9081">
                  <a:moveTo>
                    <a:pt x="0" y="7875"/>
                  </a:moveTo>
                  <a:cubicBezTo>
                    <a:pt x="0" y="8540"/>
                    <a:pt x="541" y="9081"/>
                    <a:pt x="1206" y="9081"/>
                  </a:cubicBezTo>
                  <a:lnTo>
                    <a:pt x="1474" y="9081"/>
                  </a:lnTo>
                  <a:lnTo>
                    <a:pt x="8836" y="9081"/>
                  </a:lnTo>
                  <a:lnTo>
                    <a:pt x="9372" y="9081"/>
                  </a:lnTo>
                  <a:lnTo>
                    <a:pt x="9930" y="9081"/>
                  </a:lnTo>
                  <a:lnTo>
                    <a:pt x="9930" y="8545"/>
                  </a:lnTo>
                  <a:lnTo>
                    <a:pt x="9372" y="8545"/>
                  </a:lnTo>
                  <a:lnTo>
                    <a:pt x="9372" y="7204"/>
                  </a:lnTo>
                  <a:lnTo>
                    <a:pt x="9930" y="7204"/>
                  </a:lnTo>
                  <a:lnTo>
                    <a:pt x="9930" y="6970"/>
                  </a:lnTo>
                  <a:lnTo>
                    <a:pt x="10198" y="6970"/>
                  </a:lnTo>
                  <a:lnTo>
                    <a:pt x="10600" y="6970"/>
                  </a:lnTo>
                  <a:lnTo>
                    <a:pt x="10600" y="6434"/>
                  </a:lnTo>
                  <a:lnTo>
                    <a:pt x="10198" y="6434"/>
                  </a:lnTo>
                  <a:lnTo>
                    <a:pt x="10198" y="5093"/>
                  </a:lnTo>
                  <a:lnTo>
                    <a:pt x="10600" y="5093"/>
                  </a:lnTo>
                  <a:lnTo>
                    <a:pt x="10600" y="4557"/>
                  </a:lnTo>
                  <a:lnTo>
                    <a:pt x="10198" y="4557"/>
                  </a:lnTo>
                  <a:lnTo>
                    <a:pt x="10165" y="4557"/>
                  </a:lnTo>
                  <a:lnTo>
                    <a:pt x="10165" y="4378"/>
                  </a:lnTo>
                  <a:lnTo>
                    <a:pt x="10165" y="4110"/>
                  </a:lnTo>
                  <a:lnTo>
                    <a:pt x="10165" y="4099"/>
                  </a:lnTo>
                  <a:lnTo>
                    <a:pt x="9503" y="2859"/>
                  </a:lnTo>
                  <a:lnTo>
                    <a:pt x="10198" y="2859"/>
                  </a:lnTo>
                  <a:lnTo>
                    <a:pt x="10198" y="2138"/>
                  </a:lnTo>
                  <a:lnTo>
                    <a:pt x="8449" y="0"/>
                  </a:lnTo>
                  <a:lnTo>
                    <a:pt x="2277" y="0"/>
                  </a:lnTo>
                  <a:lnTo>
                    <a:pt x="685" y="2508"/>
                  </a:lnTo>
                  <a:cubicBezTo>
                    <a:pt x="413" y="2729"/>
                    <a:pt x="235" y="3063"/>
                    <a:pt x="235" y="3440"/>
                  </a:cubicBezTo>
                  <a:cubicBezTo>
                    <a:pt x="235" y="4101"/>
                    <a:pt x="769" y="4639"/>
                    <a:pt x="1429" y="4645"/>
                  </a:cubicBezTo>
                  <a:cubicBezTo>
                    <a:pt x="985" y="4824"/>
                    <a:pt x="670" y="5257"/>
                    <a:pt x="670" y="5763"/>
                  </a:cubicBezTo>
                  <a:cubicBezTo>
                    <a:pt x="670" y="6131"/>
                    <a:pt x="839" y="6457"/>
                    <a:pt x="1100" y="6679"/>
                  </a:cubicBezTo>
                  <a:cubicBezTo>
                    <a:pt x="485" y="6734"/>
                    <a:pt x="0" y="7246"/>
                    <a:pt x="0" y="7875"/>
                  </a:cubicBezTo>
                  <a:close/>
                  <a:moveTo>
                    <a:pt x="771" y="3440"/>
                  </a:moveTo>
                  <a:cubicBezTo>
                    <a:pt x="771" y="3190"/>
                    <a:pt x="910" y="2974"/>
                    <a:pt x="1113" y="2859"/>
                  </a:cubicBezTo>
                  <a:lnTo>
                    <a:pt x="9104" y="2859"/>
                  </a:lnTo>
                  <a:lnTo>
                    <a:pt x="9104" y="4110"/>
                  </a:lnTo>
                  <a:lnTo>
                    <a:pt x="1441" y="4110"/>
                  </a:lnTo>
                  <a:cubicBezTo>
                    <a:pt x="1071" y="4110"/>
                    <a:pt x="771" y="3810"/>
                    <a:pt x="771" y="3440"/>
                  </a:cubicBezTo>
                  <a:close/>
                  <a:moveTo>
                    <a:pt x="1877" y="5093"/>
                  </a:moveTo>
                  <a:lnTo>
                    <a:pt x="2145" y="5093"/>
                  </a:lnTo>
                  <a:lnTo>
                    <a:pt x="9662" y="5093"/>
                  </a:lnTo>
                  <a:lnTo>
                    <a:pt x="9662" y="6434"/>
                  </a:lnTo>
                  <a:lnTo>
                    <a:pt x="2145" y="6434"/>
                  </a:lnTo>
                  <a:lnTo>
                    <a:pt x="1877" y="6434"/>
                  </a:lnTo>
                  <a:cubicBezTo>
                    <a:pt x="1507" y="6434"/>
                    <a:pt x="1206" y="6133"/>
                    <a:pt x="1206" y="5763"/>
                  </a:cubicBezTo>
                  <a:cubicBezTo>
                    <a:pt x="1206" y="5394"/>
                    <a:pt x="1507" y="5093"/>
                    <a:pt x="1877" y="5093"/>
                  </a:cubicBezTo>
                  <a:close/>
                  <a:moveTo>
                    <a:pt x="1206" y="7204"/>
                  </a:moveTo>
                  <a:lnTo>
                    <a:pt x="1475" y="7204"/>
                  </a:lnTo>
                  <a:lnTo>
                    <a:pt x="8836" y="7204"/>
                  </a:lnTo>
                  <a:lnTo>
                    <a:pt x="8836" y="8545"/>
                  </a:lnTo>
                  <a:lnTo>
                    <a:pt x="1474" y="8545"/>
                  </a:lnTo>
                  <a:lnTo>
                    <a:pt x="1206" y="8545"/>
                  </a:lnTo>
                  <a:cubicBezTo>
                    <a:pt x="837" y="8545"/>
                    <a:pt x="536" y="8244"/>
                    <a:pt x="536" y="7875"/>
                  </a:cubicBezTo>
                  <a:cubicBezTo>
                    <a:pt x="536" y="7505"/>
                    <a:pt x="837" y="7204"/>
                    <a:pt x="1206" y="7204"/>
                  </a:cubicBezTo>
                  <a:close/>
                </a:path>
              </a:pathLst>
            </a:custGeom>
            <a:grpFill/>
            <a:ln w="9525">
              <a:noFill/>
              <a:miter/>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eaLnBrk="1" hangingPunct="1"/>
              <a:endParaRPr lang="zh-CN" altLang="en-US" sz="1325"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Rectangle 7"/>
            <p:cNvSpPr/>
            <p:nvPr/>
          </p:nvSpPr>
          <p:spPr>
            <a:xfrm>
              <a:off x="1017587" y="1512991"/>
              <a:ext cx="111125" cy="95041"/>
            </a:xfrm>
            <a:custGeom>
              <a:avLst/>
              <a:gdLst>
                <a:gd name="T0" fmla="*/ 0 w 10600"/>
                <a:gd name="T1" fmla="*/ 7875 h 9081"/>
                <a:gd name="T2" fmla="*/ 1206 w 10600"/>
                <a:gd name="T3" fmla="*/ 9081 h 9081"/>
                <a:gd name="T4" fmla="*/ 1474 w 10600"/>
                <a:gd name="T5" fmla="*/ 9081 h 9081"/>
                <a:gd name="T6" fmla="*/ 8836 w 10600"/>
                <a:gd name="T7" fmla="*/ 9081 h 9081"/>
                <a:gd name="T8" fmla="*/ 9372 w 10600"/>
                <a:gd name="T9" fmla="*/ 9081 h 9081"/>
                <a:gd name="T10" fmla="*/ 9930 w 10600"/>
                <a:gd name="T11" fmla="*/ 9081 h 9081"/>
                <a:gd name="T12" fmla="*/ 9930 w 10600"/>
                <a:gd name="T13" fmla="*/ 8545 h 9081"/>
                <a:gd name="T14" fmla="*/ 9372 w 10600"/>
                <a:gd name="T15" fmla="*/ 8545 h 9081"/>
                <a:gd name="T16" fmla="*/ 9372 w 10600"/>
                <a:gd name="T17" fmla="*/ 7204 h 9081"/>
                <a:gd name="T18" fmla="*/ 9930 w 10600"/>
                <a:gd name="T19" fmla="*/ 7204 h 9081"/>
                <a:gd name="T20" fmla="*/ 9930 w 10600"/>
                <a:gd name="T21" fmla="*/ 6970 h 9081"/>
                <a:gd name="T22" fmla="*/ 10198 w 10600"/>
                <a:gd name="T23" fmla="*/ 6970 h 9081"/>
                <a:gd name="T24" fmla="*/ 10600 w 10600"/>
                <a:gd name="T25" fmla="*/ 6970 h 9081"/>
                <a:gd name="T26" fmla="*/ 10600 w 10600"/>
                <a:gd name="T27" fmla="*/ 6434 h 9081"/>
                <a:gd name="T28" fmla="*/ 10198 w 10600"/>
                <a:gd name="T29" fmla="*/ 6434 h 9081"/>
                <a:gd name="T30" fmla="*/ 10198 w 10600"/>
                <a:gd name="T31" fmla="*/ 5093 h 9081"/>
                <a:gd name="T32" fmla="*/ 10600 w 10600"/>
                <a:gd name="T33" fmla="*/ 5093 h 9081"/>
                <a:gd name="T34" fmla="*/ 10600 w 10600"/>
                <a:gd name="T35" fmla="*/ 4557 h 9081"/>
                <a:gd name="T36" fmla="*/ 10198 w 10600"/>
                <a:gd name="T37" fmla="*/ 4557 h 9081"/>
                <a:gd name="T38" fmla="*/ 10165 w 10600"/>
                <a:gd name="T39" fmla="*/ 4557 h 9081"/>
                <a:gd name="T40" fmla="*/ 10165 w 10600"/>
                <a:gd name="T41" fmla="*/ 4378 h 9081"/>
                <a:gd name="T42" fmla="*/ 10165 w 10600"/>
                <a:gd name="T43" fmla="*/ 4110 h 9081"/>
                <a:gd name="T44" fmla="*/ 10165 w 10600"/>
                <a:gd name="T45" fmla="*/ 4099 h 9081"/>
                <a:gd name="T46" fmla="*/ 9503 w 10600"/>
                <a:gd name="T47" fmla="*/ 2859 h 9081"/>
                <a:gd name="T48" fmla="*/ 10198 w 10600"/>
                <a:gd name="T49" fmla="*/ 2859 h 9081"/>
                <a:gd name="T50" fmla="*/ 10198 w 10600"/>
                <a:gd name="T51" fmla="*/ 2138 h 9081"/>
                <a:gd name="T52" fmla="*/ 8449 w 10600"/>
                <a:gd name="T53" fmla="*/ 0 h 9081"/>
                <a:gd name="T54" fmla="*/ 2277 w 10600"/>
                <a:gd name="T55" fmla="*/ 0 h 9081"/>
                <a:gd name="T56" fmla="*/ 685 w 10600"/>
                <a:gd name="T57" fmla="*/ 2508 h 9081"/>
                <a:gd name="T58" fmla="*/ 235 w 10600"/>
                <a:gd name="T59" fmla="*/ 3440 h 9081"/>
                <a:gd name="T60" fmla="*/ 1429 w 10600"/>
                <a:gd name="T61" fmla="*/ 4645 h 9081"/>
                <a:gd name="T62" fmla="*/ 670 w 10600"/>
                <a:gd name="T63" fmla="*/ 5763 h 9081"/>
                <a:gd name="T64" fmla="*/ 1100 w 10600"/>
                <a:gd name="T65" fmla="*/ 6679 h 9081"/>
                <a:gd name="T66" fmla="*/ 0 w 10600"/>
                <a:gd name="T67" fmla="*/ 7875 h 9081"/>
                <a:gd name="T68" fmla="*/ 771 w 10600"/>
                <a:gd name="T69" fmla="*/ 3440 h 9081"/>
                <a:gd name="T70" fmla="*/ 1113 w 10600"/>
                <a:gd name="T71" fmla="*/ 2859 h 9081"/>
                <a:gd name="T72" fmla="*/ 9104 w 10600"/>
                <a:gd name="T73" fmla="*/ 2859 h 9081"/>
                <a:gd name="T74" fmla="*/ 9104 w 10600"/>
                <a:gd name="T75" fmla="*/ 4110 h 9081"/>
                <a:gd name="T76" fmla="*/ 1441 w 10600"/>
                <a:gd name="T77" fmla="*/ 4110 h 9081"/>
                <a:gd name="T78" fmla="*/ 771 w 10600"/>
                <a:gd name="T79" fmla="*/ 3440 h 9081"/>
                <a:gd name="T80" fmla="*/ 1877 w 10600"/>
                <a:gd name="T81" fmla="*/ 5093 h 9081"/>
                <a:gd name="T82" fmla="*/ 2145 w 10600"/>
                <a:gd name="T83" fmla="*/ 5093 h 9081"/>
                <a:gd name="T84" fmla="*/ 9662 w 10600"/>
                <a:gd name="T85" fmla="*/ 5093 h 9081"/>
                <a:gd name="T86" fmla="*/ 9662 w 10600"/>
                <a:gd name="T87" fmla="*/ 6434 h 9081"/>
                <a:gd name="T88" fmla="*/ 2145 w 10600"/>
                <a:gd name="T89" fmla="*/ 6434 h 9081"/>
                <a:gd name="T90" fmla="*/ 1877 w 10600"/>
                <a:gd name="T91" fmla="*/ 6434 h 9081"/>
                <a:gd name="T92" fmla="*/ 1206 w 10600"/>
                <a:gd name="T93" fmla="*/ 5763 h 9081"/>
                <a:gd name="T94" fmla="*/ 1877 w 10600"/>
                <a:gd name="T95" fmla="*/ 5093 h 9081"/>
                <a:gd name="T96" fmla="*/ 1206 w 10600"/>
                <a:gd name="T97" fmla="*/ 7204 h 9081"/>
                <a:gd name="T98" fmla="*/ 1475 w 10600"/>
                <a:gd name="T99" fmla="*/ 7204 h 9081"/>
                <a:gd name="T100" fmla="*/ 8836 w 10600"/>
                <a:gd name="T101" fmla="*/ 7204 h 9081"/>
                <a:gd name="T102" fmla="*/ 8836 w 10600"/>
                <a:gd name="T103" fmla="*/ 8545 h 9081"/>
                <a:gd name="T104" fmla="*/ 1474 w 10600"/>
                <a:gd name="T105" fmla="*/ 8545 h 9081"/>
                <a:gd name="T106" fmla="*/ 1206 w 10600"/>
                <a:gd name="T107" fmla="*/ 8545 h 9081"/>
                <a:gd name="T108" fmla="*/ 536 w 10600"/>
                <a:gd name="T109" fmla="*/ 7875 h 9081"/>
                <a:gd name="T110" fmla="*/ 1206 w 10600"/>
                <a:gd name="T111" fmla="*/ 7204 h 9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600" h="9081">
                  <a:moveTo>
                    <a:pt x="0" y="7875"/>
                  </a:moveTo>
                  <a:cubicBezTo>
                    <a:pt x="0" y="8540"/>
                    <a:pt x="541" y="9081"/>
                    <a:pt x="1206" y="9081"/>
                  </a:cubicBezTo>
                  <a:lnTo>
                    <a:pt x="1474" y="9081"/>
                  </a:lnTo>
                  <a:lnTo>
                    <a:pt x="8836" y="9081"/>
                  </a:lnTo>
                  <a:lnTo>
                    <a:pt x="9372" y="9081"/>
                  </a:lnTo>
                  <a:lnTo>
                    <a:pt x="9930" y="9081"/>
                  </a:lnTo>
                  <a:lnTo>
                    <a:pt x="9930" y="8545"/>
                  </a:lnTo>
                  <a:lnTo>
                    <a:pt x="9372" y="8545"/>
                  </a:lnTo>
                  <a:lnTo>
                    <a:pt x="9372" y="7204"/>
                  </a:lnTo>
                  <a:lnTo>
                    <a:pt x="9930" y="7204"/>
                  </a:lnTo>
                  <a:lnTo>
                    <a:pt x="9930" y="6970"/>
                  </a:lnTo>
                  <a:lnTo>
                    <a:pt x="10198" y="6970"/>
                  </a:lnTo>
                  <a:lnTo>
                    <a:pt x="10600" y="6970"/>
                  </a:lnTo>
                  <a:lnTo>
                    <a:pt x="10600" y="6434"/>
                  </a:lnTo>
                  <a:lnTo>
                    <a:pt x="10198" y="6434"/>
                  </a:lnTo>
                  <a:lnTo>
                    <a:pt x="10198" y="5093"/>
                  </a:lnTo>
                  <a:lnTo>
                    <a:pt x="10600" y="5093"/>
                  </a:lnTo>
                  <a:lnTo>
                    <a:pt x="10600" y="4557"/>
                  </a:lnTo>
                  <a:lnTo>
                    <a:pt x="10198" y="4557"/>
                  </a:lnTo>
                  <a:lnTo>
                    <a:pt x="10165" y="4557"/>
                  </a:lnTo>
                  <a:lnTo>
                    <a:pt x="10165" y="4378"/>
                  </a:lnTo>
                  <a:lnTo>
                    <a:pt x="10165" y="4110"/>
                  </a:lnTo>
                  <a:lnTo>
                    <a:pt x="10165" y="4099"/>
                  </a:lnTo>
                  <a:lnTo>
                    <a:pt x="9503" y="2859"/>
                  </a:lnTo>
                  <a:lnTo>
                    <a:pt x="10198" y="2859"/>
                  </a:lnTo>
                  <a:lnTo>
                    <a:pt x="10198" y="2138"/>
                  </a:lnTo>
                  <a:lnTo>
                    <a:pt x="8449" y="0"/>
                  </a:lnTo>
                  <a:lnTo>
                    <a:pt x="2277" y="0"/>
                  </a:lnTo>
                  <a:lnTo>
                    <a:pt x="685" y="2508"/>
                  </a:lnTo>
                  <a:cubicBezTo>
                    <a:pt x="413" y="2729"/>
                    <a:pt x="235" y="3063"/>
                    <a:pt x="235" y="3440"/>
                  </a:cubicBezTo>
                  <a:cubicBezTo>
                    <a:pt x="235" y="4101"/>
                    <a:pt x="769" y="4639"/>
                    <a:pt x="1429" y="4645"/>
                  </a:cubicBezTo>
                  <a:cubicBezTo>
                    <a:pt x="985" y="4824"/>
                    <a:pt x="670" y="5257"/>
                    <a:pt x="670" y="5763"/>
                  </a:cubicBezTo>
                  <a:cubicBezTo>
                    <a:pt x="670" y="6131"/>
                    <a:pt x="839" y="6457"/>
                    <a:pt x="1100" y="6679"/>
                  </a:cubicBezTo>
                  <a:cubicBezTo>
                    <a:pt x="485" y="6734"/>
                    <a:pt x="0" y="7246"/>
                    <a:pt x="0" y="7875"/>
                  </a:cubicBezTo>
                  <a:close/>
                  <a:moveTo>
                    <a:pt x="771" y="3440"/>
                  </a:moveTo>
                  <a:cubicBezTo>
                    <a:pt x="771" y="3190"/>
                    <a:pt x="910" y="2974"/>
                    <a:pt x="1113" y="2859"/>
                  </a:cubicBezTo>
                  <a:lnTo>
                    <a:pt x="9104" y="2859"/>
                  </a:lnTo>
                  <a:lnTo>
                    <a:pt x="9104" y="4110"/>
                  </a:lnTo>
                  <a:lnTo>
                    <a:pt x="1441" y="4110"/>
                  </a:lnTo>
                  <a:cubicBezTo>
                    <a:pt x="1071" y="4110"/>
                    <a:pt x="771" y="3810"/>
                    <a:pt x="771" y="3440"/>
                  </a:cubicBezTo>
                  <a:close/>
                  <a:moveTo>
                    <a:pt x="1877" y="5093"/>
                  </a:moveTo>
                  <a:lnTo>
                    <a:pt x="2145" y="5093"/>
                  </a:lnTo>
                  <a:lnTo>
                    <a:pt x="9662" y="5093"/>
                  </a:lnTo>
                  <a:lnTo>
                    <a:pt x="9662" y="6434"/>
                  </a:lnTo>
                  <a:lnTo>
                    <a:pt x="2145" y="6434"/>
                  </a:lnTo>
                  <a:lnTo>
                    <a:pt x="1877" y="6434"/>
                  </a:lnTo>
                  <a:cubicBezTo>
                    <a:pt x="1507" y="6434"/>
                    <a:pt x="1206" y="6133"/>
                    <a:pt x="1206" y="5763"/>
                  </a:cubicBezTo>
                  <a:cubicBezTo>
                    <a:pt x="1206" y="5394"/>
                    <a:pt x="1507" y="5093"/>
                    <a:pt x="1877" y="5093"/>
                  </a:cubicBezTo>
                  <a:close/>
                  <a:moveTo>
                    <a:pt x="1206" y="7204"/>
                  </a:moveTo>
                  <a:lnTo>
                    <a:pt x="1475" y="7204"/>
                  </a:lnTo>
                  <a:lnTo>
                    <a:pt x="8836" y="7204"/>
                  </a:lnTo>
                  <a:lnTo>
                    <a:pt x="8836" y="8545"/>
                  </a:lnTo>
                  <a:lnTo>
                    <a:pt x="1474" y="8545"/>
                  </a:lnTo>
                  <a:lnTo>
                    <a:pt x="1206" y="8545"/>
                  </a:lnTo>
                  <a:cubicBezTo>
                    <a:pt x="837" y="8545"/>
                    <a:pt x="536" y="8244"/>
                    <a:pt x="536" y="7875"/>
                  </a:cubicBezTo>
                  <a:cubicBezTo>
                    <a:pt x="536" y="7505"/>
                    <a:pt x="837" y="7204"/>
                    <a:pt x="1206" y="7204"/>
                  </a:cubicBezTo>
                  <a:close/>
                </a:path>
              </a:pathLst>
            </a:custGeom>
            <a:grpFill/>
            <a:ln w="9525">
              <a:noFill/>
              <a:miter/>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eaLnBrk="1" hangingPunct="1"/>
              <a:endParaRPr lang="zh-CN" altLang="en-US" sz="1325"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Rectangle 8"/>
            <p:cNvSpPr/>
            <p:nvPr/>
          </p:nvSpPr>
          <p:spPr>
            <a:xfrm>
              <a:off x="1017587" y="1512991"/>
              <a:ext cx="111125" cy="95041"/>
            </a:xfrm>
            <a:custGeom>
              <a:avLst/>
              <a:gdLst>
                <a:gd name="T0" fmla="*/ 0 w 10600"/>
                <a:gd name="T1" fmla="*/ 7875 h 9081"/>
                <a:gd name="T2" fmla="*/ 1206 w 10600"/>
                <a:gd name="T3" fmla="*/ 9081 h 9081"/>
                <a:gd name="T4" fmla="*/ 1474 w 10600"/>
                <a:gd name="T5" fmla="*/ 9081 h 9081"/>
                <a:gd name="T6" fmla="*/ 8836 w 10600"/>
                <a:gd name="T7" fmla="*/ 9081 h 9081"/>
                <a:gd name="T8" fmla="*/ 9372 w 10600"/>
                <a:gd name="T9" fmla="*/ 9081 h 9081"/>
                <a:gd name="T10" fmla="*/ 9930 w 10600"/>
                <a:gd name="T11" fmla="*/ 9081 h 9081"/>
                <a:gd name="T12" fmla="*/ 9930 w 10600"/>
                <a:gd name="T13" fmla="*/ 8545 h 9081"/>
                <a:gd name="T14" fmla="*/ 9372 w 10600"/>
                <a:gd name="T15" fmla="*/ 8545 h 9081"/>
                <a:gd name="T16" fmla="*/ 9372 w 10600"/>
                <a:gd name="T17" fmla="*/ 7204 h 9081"/>
                <a:gd name="T18" fmla="*/ 9930 w 10600"/>
                <a:gd name="T19" fmla="*/ 7204 h 9081"/>
                <a:gd name="T20" fmla="*/ 9930 w 10600"/>
                <a:gd name="T21" fmla="*/ 6970 h 9081"/>
                <a:gd name="T22" fmla="*/ 10198 w 10600"/>
                <a:gd name="T23" fmla="*/ 6970 h 9081"/>
                <a:gd name="T24" fmla="*/ 10600 w 10600"/>
                <a:gd name="T25" fmla="*/ 6970 h 9081"/>
                <a:gd name="T26" fmla="*/ 10600 w 10600"/>
                <a:gd name="T27" fmla="*/ 6434 h 9081"/>
                <a:gd name="T28" fmla="*/ 10198 w 10600"/>
                <a:gd name="T29" fmla="*/ 6434 h 9081"/>
                <a:gd name="T30" fmla="*/ 10198 w 10600"/>
                <a:gd name="T31" fmla="*/ 5093 h 9081"/>
                <a:gd name="T32" fmla="*/ 10600 w 10600"/>
                <a:gd name="T33" fmla="*/ 5093 h 9081"/>
                <a:gd name="T34" fmla="*/ 10600 w 10600"/>
                <a:gd name="T35" fmla="*/ 4557 h 9081"/>
                <a:gd name="T36" fmla="*/ 10198 w 10600"/>
                <a:gd name="T37" fmla="*/ 4557 h 9081"/>
                <a:gd name="T38" fmla="*/ 10165 w 10600"/>
                <a:gd name="T39" fmla="*/ 4557 h 9081"/>
                <a:gd name="T40" fmla="*/ 10165 w 10600"/>
                <a:gd name="T41" fmla="*/ 4378 h 9081"/>
                <a:gd name="T42" fmla="*/ 10165 w 10600"/>
                <a:gd name="T43" fmla="*/ 4110 h 9081"/>
                <a:gd name="T44" fmla="*/ 10165 w 10600"/>
                <a:gd name="T45" fmla="*/ 4099 h 9081"/>
                <a:gd name="T46" fmla="*/ 9503 w 10600"/>
                <a:gd name="T47" fmla="*/ 2859 h 9081"/>
                <a:gd name="T48" fmla="*/ 10198 w 10600"/>
                <a:gd name="T49" fmla="*/ 2859 h 9081"/>
                <a:gd name="T50" fmla="*/ 10198 w 10600"/>
                <a:gd name="T51" fmla="*/ 2138 h 9081"/>
                <a:gd name="T52" fmla="*/ 8449 w 10600"/>
                <a:gd name="T53" fmla="*/ 0 h 9081"/>
                <a:gd name="T54" fmla="*/ 2277 w 10600"/>
                <a:gd name="T55" fmla="*/ 0 h 9081"/>
                <a:gd name="T56" fmla="*/ 685 w 10600"/>
                <a:gd name="T57" fmla="*/ 2508 h 9081"/>
                <a:gd name="T58" fmla="*/ 235 w 10600"/>
                <a:gd name="T59" fmla="*/ 3440 h 9081"/>
                <a:gd name="T60" fmla="*/ 1429 w 10600"/>
                <a:gd name="T61" fmla="*/ 4645 h 9081"/>
                <a:gd name="T62" fmla="*/ 670 w 10600"/>
                <a:gd name="T63" fmla="*/ 5763 h 9081"/>
                <a:gd name="T64" fmla="*/ 1100 w 10600"/>
                <a:gd name="T65" fmla="*/ 6679 h 9081"/>
                <a:gd name="T66" fmla="*/ 0 w 10600"/>
                <a:gd name="T67" fmla="*/ 7875 h 9081"/>
                <a:gd name="T68" fmla="*/ 771 w 10600"/>
                <a:gd name="T69" fmla="*/ 3440 h 9081"/>
                <a:gd name="T70" fmla="*/ 1113 w 10600"/>
                <a:gd name="T71" fmla="*/ 2859 h 9081"/>
                <a:gd name="T72" fmla="*/ 9104 w 10600"/>
                <a:gd name="T73" fmla="*/ 2859 h 9081"/>
                <a:gd name="T74" fmla="*/ 9104 w 10600"/>
                <a:gd name="T75" fmla="*/ 4110 h 9081"/>
                <a:gd name="T76" fmla="*/ 1441 w 10600"/>
                <a:gd name="T77" fmla="*/ 4110 h 9081"/>
                <a:gd name="T78" fmla="*/ 771 w 10600"/>
                <a:gd name="T79" fmla="*/ 3440 h 9081"/>
                <a:gd name="T80" fmla="*/ 1877 w 10600"/>
                <a:gd name="T81" fmla="*/ 5093 h 9081"/>
                <a:gd name="T82" fmla="*/ 2145 w 10600"/>
                <a:gd name="T83" fmla="*/ 5093 h 9081"/>
                <a:gd name="T84" fmla="*/ 9662 w 10600"/>
                <a:gd name="T85" fmla="*/ 5093 h 9081"/>
                <a:gd name="T86" fmla="*/ 9662 w 10600"/>
                <a:gd name="T87" fmla="*/ 6434 h 9081"/>
                <a:gd name="T88" fmla="*/ 2145 w 10600"/>
                <a:gd name="T89" fmla="*/ 6434 h 9081"/>
                <a:gd name="T90" fmla="*/ 1877 w 10600"/>
                <a:gd name="T91" fmla="*/ 6434 h 9081"/>
                <a:gd name="T92" fmla="*/ 1206 w 10600"/>
                <a:gd name="T93" fmla="*/ 5763 h 9081"/>
                <a:gd name="T94" fmla="*/ 1877 w 10600"/>
                <a:gd name="T95" fmla="*/ 5093 h 9081"/>
                <a:gd name="T96" fmla="*/ 1206 w 10600"/>
                <a:gd name="T97" fmla="*/ 7204 h 9081"/>
                <a:gd name="T98" fmla="*/ 1475 w 10600"/>
                <a:gd name="T99" fmla="*/ 7204 h 9081"/>
                <a:gd name="T100" fmla="*/ 8836 w 10600"/>
                <a:gd name="T101" fmla="*/ 7204 h 9081"/>
                <a:gd name="T102" fmla="*/ 8836 w 10600"/>
                <a:gd name="T103" fmla="*/ 8545 h 9081"/>
                <a:gd name="T104" fmla="*/ 1474 w 10600"/>
                <a:gd name="T105" fmla="*/ 8545 h 9081"/>
                <a:gd name="T106" fmla="*/ 1206 w 10600"/>
                <a:gd name="T107" fmla="*/ 8545 h 9081"/>
                <a:gd name="T108" fmla="*/ 536 w 10600"/>
                <a:gd name="T109" fmla="*/ 7875 h 9081"/>
                <a:gd name="T110" fmla="*/ 1206 w 10600"/>
                <a:gd name="T111" fmla="*/ 7204 h 9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600" h="9081">
                  <a:moveTo>
                    <a:pt x="0" y="7875"/>
                  </a:moveTo>
                  <a:cubicBezTo>
                    <a:pt x="0" y="8540"/>
                    <a:pt x="541" y="9081"/>
                    <a:pt x="1206" y="9081"/>
                  </a:cubicBezTo>
                  <a:lnTo>
                    <a:pt x="1474" y="9081"/>
                  </a:lnTo>
                  <a:lnTo>
                    <a:pt x="8836" y="9081"/>
                  </a:lnTo>
                  <a:lnTo>
                    <a:pt x="9372" y="9081"/>
                  </a:lnTo>
                  <a:lnTo>
                    <a:pt x="9930" y="9081"/>
                  </a:lnTo>
                  <a:lnTo>
                    <a:pt x="9930" y="8545"/>
                  </a:lnTo>
                  <a:lnTo>
                    <a:pt x="9372" y="8545"/>
                  </a:lnTo>
                  <a:lnTo>
                    <a:pt x="9372" y="7204"/>
                  </a:lnTo>
                  <a:lnTo>
                    <a:pt x="9930" y="7204"/>
                  </a:lnTo>
                  <a:lnTo>
                    <a:pt x="9930" y="6970"/>
                  </a:lnTo>
                  <a:lnTo>
                    <a:pt x="10198" y="6970"/>
                  </a:lnTo>
                  <a:lnTo>
                    <a:pt x="10600" y="6970"/>
                  </a:lnTo>
                  <a:lnTo>
                    <a:pt x="10600" y="6434"/>
                  </a:lnTo>
                  <a:lnTo>
                    <a:pt x="10198" y="6434"/>
                  </a:lnTo>
                  <a:lnTo>
                    <a:pt x="10198" y="5093"/>
                  </a:lnTo>
                  <a:lnTo>
                    <a:pt x="10600" y="5093"/>
                  </a:lnTo>
                  <a:lnTo>
                    <a:pt x="10600" y="4557"/>
                  </a:lnTo>
                  <a:lnTo>
                    <a:pt x="10198" y="4557"/>
                  </a:lnTo>
                  <a:lnTo>
                    <a:pt x="10165" y="4557"/>
                  </a:lnTo>
                  <a:lnTo>
                    <a:pt x="10165" y="4378"/>
                  </a:lnTo>
                  <a:lnTo>
                    <a:pt x="10165" y="4110"/>
                  </a:lnTo>
                  <a:lnTo>
                    <a:pt x="10165" y="4099"/>
                  </a:lnTo>
                  <a:lnTo>
                    <a:pt x="9503" y="2859"/>
                  </a:lnTo>
                  <a:lnTo>
                    <a:pt x="10198" y="2859"/>
                  </a:lnTo>
                  <a:lnTo>
                    <a:pt x="10198" y="2138"/>
                  </a:lnTo>
                  <a:lnTo>
                    <a:pt x="8449" y="0"/>
                  </a:lnTo>
                  <a:lnTo>
                    <a:pt x="2277" y="0"/>
                  </a:lnTo>
                  <a:lnTo>
                    <a:pt x="685" y="2508"/>
                  </a:lnTo>
                  <a:cubicBezTo>
                    <a:pt x="413" y="2729"/>
                    <a:pt x="235" y="3063"/>
                    <a:pt x="235" y="3440"/>
                  </a:cubicBezTo>
                  <a:cubicBezTo>
                    <a:pt x="235" y="4101"/>
                    <a:pt x="769" y="4639"/>
                    <a:pt x="1429" y="4645"/>
                  </a:cubicBezTo>
                  <a:cubicBezTo>
                    <a:pt x="985" y="4824"/>
                    <a:pt x="670" y="5257"/>
                    <a:pt x="670" y="5763"/>
                  </a:cubicBezTo>
                  <a:cubicBezTo>
                    <a:pt x="670" y="6131"/>
                    <a:pt x="839" y="6457"/>
                    <a:pt x="1100" y="6679"/>
                  </a:cubicBezTo>
                  <a:cubicBezTo>
                    <a:pt x="485" y="6734"/>
                    <a:pt x="0" y="7246"/>
                    <a:pt x="0" y="7875"/>
                  </a:cubicBezTo>
                  <a:close/>
                  <a:moveTo>
                    <a:pt x="771" y="3440"/>
                  </a:moveTo>
                  <a:cubicBezTo>
                    <a:pt x="771" y="3190"/>
                    <a:pt x="910" y="2974"/>
                    <a:pt x="1113" y="2859"/>
                  </a:cubicBezTo>
                  <a:lnTo>
                    <a:pt x="9104" y="2859"/>
                  </a:lnTo>
                  <a:lnTo>
                    <a:pt x="9104" y="4110"/>
                  </a:lnTo>
                  <a:lnTo>
                    <a:pt x="1441" y="4110"/>
                  </a:lnTo>
                  <a:cubicBezTo>
                    <a:pt x="1071" y="4110"/>
                    <a:pt x="771" y="3810"/>
                    <a:pt x="771" y="3440"/>
                  </a:cubicBezTo>
                  <a:close/>
                  <a:moveTo>
                    <a:pt x="1877" y="5093"/>
                  </a:moveTo>
                  <a:lnTo>
                    <a:pt x="2145" y="5093"/>
                  </a:lnTo>
                  <a:lnTo>
                    <a:pt x="9662" y="5093"/>
                  </a:lnTo>
                  <a:lnTo>
                    <a:pt x="9662" y="6434"/>
                  </a:lnTo>
                  <a:lnTo>
                    <a:pt x="2145" y="6434"/>
                  </a:lnTo>
                  <a:lnTo>
                    <a:pt x="1877" y="6434"/>
                  </a:lnTo>
                  <a:cubicBezTo>
                    <a:pt x="1507" y="6434"/>
                    <a:pt x="1206" y="6133"/>
                    <a:pt x="1206" y="5763"/>
                  </a:cubicBezTo>
                  <a:cubicBezTo>
                    <a:pt x="1206" y="5394"/>
                    <a:pt x="1507" y="5093"/>
                    <a:pt x="1877" y="5093"/>
                  </a:cubicBezTo>
                  <a:close/>
                  <a:moveTo>
                    <a:pt x="1206" y="7204"/>
                  </a:moveTo>
                  <a:lnTo>
                    <a:pt x="1475" y="7204"/>
                  </a:lnTo>
                  <a:lnTo>
                    <a:pt x="8836" y="7204"/>
                  </a:lnTo>
                  <a:lnTo>
                    <a:pt x="8836" y="8545"/>
                  </a:lnTo>
                  <a:lnTo>
                    <a:pt x="1474" y="8545"/>
                  </a:lnTo>
                  <a:lnTo>
                    <a:pt x="1206" y="8545"/>
                  </a:lnTo>
                  <a:cubicBezTo>
                    <a:pt x="837" y="8545"/>
                    <a:pt x="536" y="8244"/>
                    <a:pt x="536" y="7875"/>
                  </a:cubicBezTo>
                  <a:cubicBezTo>
                    <a:pt x="536" y="7505"/>
                    <a:pt x="837" y="7204"/>
                    <a:pt x="1206" y="7204"/>
                  </a:cubicBezTo>
                  <a:close/>
                </a:path>
              </a:pathLst>
            </a:custGeom>
            <a:grpFill/>
            <a:ln w="9525">
              <a:noFill/>
              <a:miter/>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eaLnBrk="1" hangingPunct="1"/>
              <a:endParaRPr lang="zh-CN" altLang="en-US" sz="1325"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Rectangle 9"/>
            <p:cNvSpPr/>
            <p:nvPr/>
          </p:nvSpPr>
          <p:spPr>
            <a:xfrm>
              <a:off x="1017587" y="1512991"/>
              <a:ext cx="111125" cy="95041"/>
            </a:xfrm>
            <a:custGeom>
              <a:avLst/>
              <a:gdLst>
                <a:gd name="T0" fmla="*/ 0 w 10600"/>
                <a:gd name="T1" fmla="*/ 7875 h 9081"/>
                <a:gd name="T2" fmla="*/ 1206 w 10600"/>
                <a:gd name="T3" fmla="*/ 9081 h 9081"/>
                <a:gd name="T4" fmla="*/ 1474 w 10600"/>
                <a:gd name="T5" fmla="*/ 9081 h 9081"/>
                <a:gd name="T6" fmla="*/ 8836 w 10600"/>
                <a:gd name="T7" fmla="*/ 9081 h 9081"/>
                <a:gd name="T8" fmla="*/ 9372 w 10600"/>
                <a:gd name="T9" fmla="*/ 9081 h 9081"/>
                <a:gd name="T10" fmla="*/ 9930 w 10600"/>
                <a:gd name="T11" fmla="*/ 9081 h 9081"/>
                <a:gd name="T12" fmla="*/ 9930 w 10600"/>
                <a:gd name="T13" fmla="*/ 8545 h 9081"/>
                <a:gd name="T14" fmla="*/ 9372 w 10600"/>
                <a:gd name="T15" fmla="*/ 8545 h 9081"/>
                <a:gd name="T16" fmla="*/ 9372 w 10600"/>
                <a:gd name="T17" fmla="*/ 7204 h 9081"/>
                <a:gd name="T18" fmla="*/ 9930 w 10600"/>
                <a:gd name="T19" fmla="*/ 7204 h 9081"/>
                <a:gd name="T20" fmla="*/ 9930 w 10600"/>
                <a:gd name="T21" fmla="*/ 6970 h 9081"/>
                <a:gd name="T22" fmla="*/ 10198 w 10600"/>
                <a:gd name="T23" fmla="*/ 6970 h 9081"/>
                <a:gd name="T24" fmla="*/ 10600 w 10600"/>
                <a:gd name="T25" fmla="*/ 6970 h 9081"/>
                <a:gd name="T26" fmla="*/ 10600 w 10600"/>
                <a:gd name="T27" fmla="*/ 6434 h 9081"/>
                <a:gd name="T28" fmla="*/ 10198 w 10600"/>
                <a:gd name="T29" fmla="*/ 6434 h 9081"/>
                <a:gd name="T30" fmla="*/ 10198 w 10600"/>
                <a:gd name="T31" fmla="*/ 5093 h 9081"/>
                <a:gd name="T32" fmla="*/ 10600 w 10600"/>
                <a:gd name="T33" fmla="*/ 5093 h 9081"/>
                <a:gd name="T34" fmla="*/ 10600 w 10600"/>
                <a:gd name="T35" fmla="*/ 4557 h 9081"/>
                <a:gd name="T36" fmla="*/ 10198 w 10600"/>
                <a:gd name="T37" fmla="*/ 4557 h 9081"/>
                <a:gd name="T38" fmla="*/ 10165 w 10600"/>
                <a:gd name="T39" fmla="*/ 4557 h 9081"/>
                <a:gd name="T40" fmla="*/ 10165 w 10600"/>
                <a:gd name="T41" fmla="*/ 4378 h 9081"/>
                <a:gd name="T42" fmla="*/ 10165 w 10600"/>
                <a:gd name="T43" fmla="*/ 4110 h 9081"/>
                <a:gd name="T44" fmla="*/ 10165 w 10600"/>
                <a:gd name="T45" fmla="*/ 4099 h 9081"/>
                <a:gd name="T46" fmla="*/ 9503 w 10600"/>
                <a:gd name="T47" fmla="*/ 2859 h 9081"/>
                <a:gd name="T48" fmla="*/ 10198 w 10600"/>
                <a:gd name="T49" fmla="*/ 2859 h 9081"/>
                <a:gd name="T50" fmla="*/ 10198 w 10600"/>
                <a:gd name="T51" fmla="*/ 2138 h 9081"/>
                <a:gd name="T52" fmla="*/ 8449 w 10600"/>
                <a:gd name="T53" fmla="*/ 0 h 9081"/>
                <a:gd name="T54" fmla="*/ 2277 w 10600"/>
                <a:gd name="T55" fmla="*/ 0 h 9081"/>
                <a:gd name="T56" fmla="*/ 685 w 10600"/>
                <a:gd name="T57" fmla="*/ 2508 h 9081"/>
                <a:gd name="T58" fmla="*/ 235 w 10600"/>
                <a:gd name="T59" fmla="*/ 3440 h 9081"/>
                <a:gd name="T60" fmla="*/ 1429 w 10600"/>
                <a:gd name="T61" fmla="*/ 4645 h 9081"/>
                <a:gd name="T62" fmla="*/ 670 w 10600"/>
                <a:gd name="T63" fmla="*/ 5763 h 9081"/>
                <a:gd name="T64" fmla="*/ 1100 w 10600"/>
                <a:gd name="T65" fmla="*/ 6679 h 9081"/>
                <a:gd name="T66" fmla="*/ 0 w 10600"/>
                <a:gd name="T67" fmla="*/ 7875 h 9081"/>
                <a:gd name="T68" fmla="*/ 771 w 10600"/>
                <a:gd name="T69" fmla="*/ 3440 h 9081"/>
                <a:gd name="T70" fmla="*/ 1113 w 10600"/>
                <a:gd name="T71" fmla="*/ 2859 h 9081"/>
                <a:gd name="T72" fmla="*/ 9104 w 10600"/>
                <a:gd name="T73" fmla="*/ 2859 h 9081"/>
                <a:gd name="T74" fmla="*/ 9104 w 10600"/>
                <a:gd name="T75" fmla="*/ 4110 h 9081"/>
                <a:gd name="T76" fmla="*/ 1441 w 10600"/>
                <a:gd name="T77" fmla="*/ 4110 h 9081"/>
                <a:gd name="T78" fmla="*/ 771 w 10600"/>
                <a:gd name="T79" fmla="*/ 3440 h 9081"/>
                <a:gd name="T80" fmla="*/ 1877 w 10600"/>
                <a:gd name="T81" fmla="*/ 5093 h 9081"/>
                <a:gd name="T82" fmla="*/ 2145 w 10600"/>
                <a:gd name="T83" fmla="*/ 5093 h 9081"/>
                <a:gd name="T84" fmla="*/ 9662 w 10600"/>
                <a:gd name="T85" fmla="*/ 5093 h 9081"/>
                <a:gd name="T86" fmla="*/ 9662 w 10600"/>
                <a:gd name="T87" fmla="*/ 6434 h 9081"/>
                <a:gd name="T88" fmla="*/ 2145 w 10600"/>
                <a:gd name="T89" fmla="*/ 6434 h 9081"/>
                <a:gd name="T90" fmla="*/ 1877 w 10600"/>
                <a:gd name="T91" fmla="*/ 6434 h 9081"/>
                <a:gd name="T92" fmla="*/ 1206 w 10600"/>
                <a:gd name="T93" fmla="*/ 5763 h 9081"/>
                <a:gd name="T94" fmla="*/ 1877 w 10600"/>
                <a:gd name="T95" fmla="*/ 5093 h 9081"/>
                <a:gd name="T96" fmla="*/ 1206 w 10600"/>
                <a:gd name="T97" fmla="*/ 7204 h 9081"/>
                <a:gd name="T98" fmla="*/ 1475 w 10600"/>
                <a:gd name="T99" fmla="*/ 7204 h 9081"/>
                <a:gd name="T100" fmla="*/ 8836 w 10600"/>
                <a:gd name="T101" fmla="*/ 7204 h 9081"/>
                <a:gd name="T102" fmla="*/ 8836 w 10600"/>
                <a:gd name="T103" fmla="*/ 8545 h 9081"/>
                <a:gd name="T104" fmla="*/ 1474 w 10600"/>
                <a:gd name="T105" fmla="*/ 8545 h 9081"/>
                <a:gd name="T106" fmla="*/ 1206 w 10600"/>
                <a:gd name="T107" fmla="*/ 8545 h 9081"/>
                <a:gd name="T108" fmla="*/ 536 w 10600"/>
                <a:gd name="T109" fmla="*/ 7875 h 9081"/>
                <a:gd name="T110" fmla="*/ 1206 w 10600"/>
                <a:gd name="T111" fmla="*/ 7204 h 9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600" h="9081">
                  <a:moveTo>
                    <a:pt x="0" y="7875"/>
                  </a:moveTo>
                  <a:cubicBezTo>
                    <a:pt x="0" y="8540"/>
                    <a:pt x="541" y="9081"/>
                    <a:pt x="1206" y="9081"/>
                  </a:cubicBezTo>
                  <a:lnTo>
                    <a:pt x="1474" y="9081"/>
                  </a:lnTo>
                  <a:lnTo>
                    <a:pt x="8836" y="9081"/>
                  </a:lnTo>
                  <a:lnTo>
                    <a:pt x="9372" y="9081"/>
                  </a:lnTo>
                  <a:lnTo>
                    <a:pt x="9930" y="9081"/>
                  </a:lnTo>
                  <a:lnTo>
                    <a:pt x="9930" y="8545"/>
                  </a:lnTo>
                  <a:lnTo>
                    <a:pt x="9372" y="8545"/>
                  </a:lnTo>
                  <a:lnTo>
                    <a:pt x="9372" y="7204"/>
                  </a:lnTo>
                  <a:lnTo>
                    <a:pt x="9930" y="7204"/>
                  </a:lnTo>
                  <a:lnTo>
                    <a:pt x="9930" y="6970"/>
                  </a:lnTo>
                  <a:lnTo>
                    <a:pt x="10198" y="6970"/>
                  </a:lnTo>
                  <a:lnTo>
                    <a:pt x="10600" y="6970"/>
                  </a:lnTo>
                  <a:lnTo>
                    <a:pt x="10600" y="6434"/>
                  </a:lnTo>
                  <a:lnTo>
                    <a:pt x="10198" y="6434"/>
                  </a:lnTo>
                  <a:lnTo>
                    <a:pt x="10198" y="5093"/>
                  </a:lnTo>
                  <a:lnTo>
                    <a:pt x="10600" y="5093"/>
                  </a:lnTo>
                  <a:lnTo>
                    <a:pt x="10600" y="4557"/>
                  </a:lnTo>
                  <a:lnTo>
                    <a:pt x="10198" y="4557"/>
                  </a:lnTo>
                  <a:lnTo>
                    <a:pt x="10165" y="4557"/>
                  </a:lnTo>
                  <a:lnTo>
                    <a:pt x="10165" y="4378"/>
                  </a:lnTo>
                  <a:lnTo>
                    <a:pt x="10165" y="4110"/>
                  </a:lnTo>
                  <a:lnTo>
                    <a:pt x="10165" y="4099"/>
                  </a:lnTo>
                  <a:lnTo>
                    <a:pt x="9503" y="2859"/>
                  </a:lnTo>
                  <a:lnTo>
                    <a:pt x="10198" y="2859"/>
                  </a:lnTo>
                  <a:lnTo>
                    <a:pt x="10198" y="2138"/>
                  </a:lnTo>
                  <a:lnTo>
                    <a:pt x="8449" y="0"/>
                  </a:lnTo>
                  <a:lnTo>
                    <a:pt x="2277" y="0"/>
                  </a:lnTo>
                  <a:lnTo>
                    <a:pt x="685" y="2508"/>
                  </a:lnTo>
                  <a:cubicBezTo>
                    <a:pt x="413" y="2729"/>
                    <a:pt x="235" y="3063"/>
                    <a:pt x="235" y="3440"/>
                  </a:cubicBezTo>
                  <a:cubicBezTo>
                    <a:pt x="235" y="4101"/>
                    <a:pt x="769" y="4639"/>
                    <a:pt x="1429" y="4645"/>
                  </a:cubicBezTo>
                  <a:cubicBezTo>
                    <a:pt x="985" y="4824"/>
                    <a:pt x="670" y="5257"/>
                    <a:pt x="670" y="5763"/>
                  </a:cubicBezTo>
                  <a:cubicBezTo>
                    <a:pt x="670" y="6131"/>
                    <a:pt x="839" y="6457"/>
                    <a:pt x="1100" y="6679"/>
                  </a:cubicBezTo>
                  <a:cubicBezTo>
                    <a:pt x="485" y="6734"/>
                    <a:pt x="0" y="7246"/>
                    <a:pt x="0" y="7875"/>
                  </a:cubicBezTo>
                  <a:close/>
                  <a:moveTo>
                    <a:pt x="771" y="3440"/>
                  </a:moveTo>
                  <a:cubicBezTo>
                    <a:pt x="771" y="3190"/>
                    <a:pt x="910" y="2974"/>
                    <a:pt x="1113" y="2859"/>
                  </a:cubicBezTo>
                  <a:lnTo>
                    <a:pt x="9104" y="2859"/>
                  </a:lnTo>
                  <a:lnTo>
                    <a:pt x="9104" y="4110"/>
                  </a:lnTo>
                  <a:lnTo>
                    <a:pt x="1441" y="4110"/>
                  </a:lnTo>
                  <a:cubicBezTo>
                    <a:pt x="1071" y="4110"/>
                    <a:pt x="771" y="3810"/>
                    <a:pt x="771" y="3440"/>
                  </a:cubicBezTo>
                  <a:close/>
                  <a:moveTo>
                    <a:pt x="1877" y="5093"/>
                  </a:moveTo>
                  <a:lnTo>
                    <a:pt x="2145" y="5093"/>
                  </a:lnTo>
                  <a:lnTo>
                    <a:pt x="9662" y="5093"/>
                  </a:lnTo>
                  <a:lnTo>
                    <a:pt x="9662" y="6434"/>
                  </a:lnTo>
                  <a:lnTo>
                    <a:pt x="2145" y="6434"/>
                  </a:lnTo>
                  <a:lnTo>
                    <a:pt x="1877" y="6434"/>
                  </a:lnTo>
                  <a:cubicBezTo>
                    <a:pt x="1507" y="6434"/>
                    <a:pt x="1206" y="6133"/>
                    <a:pt x="1206" y="5763"/>
                  </a:cubicBezTo>
                  <a:cubicBezTo>
                    <a:pt x="1206" y="5394"/>
                    <a:pt x="1507" y="5093"/>
                    <a:pt x="1877" y="5093"/>
                  </a:cubicBezTo>
                  <a:close/>
                  <a:moveTo>
                    <a:pt x="1206" y="7204"/>
                  </a:moveTo>
                  <a:lnTo>
                    <a:pt x="1475" y="7204"/>
                  </a:lnTo>
                  <a:lnTo>
                    <a:pt x="8836" y="7204"/>
                  </a:lnTo>
                  <a:lnTo>
                    <a:pt x="8836" y="8545"/>
                  </a:lnTo>
                  <a:lnTo>
                    <a:pt x="1474" y="8545"/>
                  </a:lnTo>
                  <a:lnTo>
                    <a:pt x="1206" y="8545"/>
                  </a:lnTo>
                  <a:cubicBezTo>
                    <a:pt x="837" y="8545"/>
                    <a:pt x="536" y="8244"/>
                    <a:pt x="536" y="7875"/>
                  </a:cubicBezTo>
                  <a:cubicBezTo>
                    <a:pt x="536" y="7505"/>
                    <a:pt x="837" y="7204"/>
                    <a:pt x="1206" y="7204"/>
                  </a:cubicBezTo>
                  <a:close/>
                </a:path>
              </a:pathLst>
            </a:custGeom>
            <a:grpFill/>
            <a:ln w="9525">
              <a:noFill/>
              <a:miter/>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eaLnBrk="1" hangingPunct="1"/>
              <a:endParaRPr lang="zh-CN" altLang="en-US" sz="1325"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4" name="Freeform 15"/>
          <p:cNvSpPr>
            <a:spLocks noEditPoints="1"/>
          </p:cNvSpPr>
          <p:nvPr/>
        </p:nvSpPr>
        <p:spPr>
          <a:xfrm>
            <a:off x="5726003" y="1924092"/>
            <a:ext cx="400788" cy="391661"/>
          </a:xfrm>
          <a:custGeom>
            <a:avLst/>
            <a:gdLst>
              <a:gd name="connsiteX0" fmla="*/ 393353 w 605777"/>
              <a:gd name="connsiteY0" fmla="*/ 432895 h 591983"/>
              <a:gd name="connsiteX1" fmla="*/ 475196 w 605777"/>
              <a:gd name="connsiteY1" fmla="*/ 432895 h 591983"/>
              <a:gd name="connsiteX2" fmla="*/ 475196 w 605777"/>
              <a:gd name="connsiteY2" fmla="*/ 516117 h 591983"/>
              <a:gd name="connsiteX3" fmla="*/ 393353 w 605777"/>
              <a:gd name="connsiteY3" fmla="*/ 516117 h 591983"/>
              <a:gd name="connsiteX4" fmla="*/ 288520 w 605777"/>
              <a:gd name="connsiteY4" fmla="*/ 362776 h 591983"/>
              <a:gd name="connsiteX5" fmla="*/ 370363 w 605777"/>
              <a:gd name="connsiteY5" fmla="*/ 362776 h 591983"/>
              <a:gd name="connsiteX6" fmla="*/ 370363 w 605777"/>
              <a:gd name="connsiteY6" fmla="*/ 516117 h 591983"/>
              <a:gd name="connsiteX7" fmla="*/ 288520 w 605777"/>
              <a:gd name="connsiteY7" fmla="*/ 516117 h 591983"/>
              <a:gd name="connsiteX8" fmla="*/ 188055 w 605777"/>
              <a:gd name="connsiteY8" fmla="*/ 268059 h 591983"/>
              <a:gd name="connsiteX9" fmla="*/ 269898 w 605777"/>
              <a:gd name="connsiteY9" fmla="*/ 268059 h 591983"/>
              <a:gd name="connsiteX10" fmla="*/ 269898 w 605777"/>
              <a:gd name="connsiteY10" fmla="*/ 516117 h 591983"/>
              <a:gd name="connsiteX11" fmla="*/ 188055 w 605777"/>
              <a:gd name="connsiteY11" fmla="*/ 516117 h 591983"/>
              <a:gd name="connsiteX12" fmla="*/ 84602 w 605777"/>
              <a:gd name="connsiteY12" fmla="*/ 183457 h 591983"/>
              <a:gd name="connsiteX13" fmla="*/ 166445 w 605777"/>
              <a:gd name="connsiteY13" fmla="*/ 183457 h 591983"/>
              <a:gd name="connsiteX14" fmla="*/ 166445 w 605777"/>
              <a:gd name="connsiteY14" fmla="*/ 516117 h 591983"/>
              <a:gd name="connsiteX15" fmla="*/ 84602 w 605777"/>
              <a:gd name="connsiteY15" fmla="*/ 516117 h 591983"/>
              <a:gd name="connsiteX16" fmla="*/ 159368 w 605777"/>
              <a:gd name="connsiteY16" fmla="*/ 88970 h 591983"/>
              <a:gd name="connsiteX17" fmla="*/ 515339 w 605777"/>
              <a:gd name="connsiteY17" fmla="*/ 399936 h 591983"/>
              <a:gd name="connsiteX18" fmla="*/ 529693 w 605777"/>
              <a:gd name="connsiteY18" fmla="*/ 385606 h 591983"/>
              <a:gd name="connsiteX19" fmla="*/ 541176 w 605777"/>
              <a:gd name="connsiteY19" fmla="*/ 432895 h 591983"/>
              <a:gd name="connsiteX20" fmla="*/ 492373 w 605777"/>
              <a:gd name="connsiteY20" fmla="*/ 422864 h 591983"/>
              <a:gd name="connsiteX21" fmla="*/ 506727 w 605777"/>
              <a:gd name="connsiteY21" fmla="*/ 408534 h 591983"/>
              <a:gd name="connsiteX22" fmla="*/ 152191 w 605777"/>
              <a:gd name="connsiteY22" fmla="*/ 97568 h 591983"/>
              <a:gd name="connsiteX23" fmla="*/ 37323 w 605777"/>
              <a:gd name="connsiteY23" fmla="*/ 0 h 591983"/>
              <a:gd name="connsiteX24" fmla="*/ 74646 w 605777"/>
              <a:gd name="connsiteY24" fmla="*/ 58768 h 591983"/>
              <a:gd name="connsiteX25" fmla="*/ 50242 w 605777"/>
              <a:gd name="connsiteY25" fmla="*/ 58768 h 591983"/>
              <a:gd name="connsiteX26" fmla="*/ 50242 w 605777"/>
              <a:gd name="connsiteY26" fmla="*/ 541815 h 591983"/>
              <a:gd name="connsiteX27" fmla="*/ 545486 w 605777"/>
              <a:gd name="connsiteY27" fmla="*/ 541815 h 591983"/>
              <a:gd name="connsiteX28" fmla="*/ 545486 w 605777"/>
              <a:gd name="connsiteY28" fmla="*/ 516014 h 591983"/>
              <a:gd name="connsiteX29" fmla="*/ 605777 w 605777"/>
              <a:gd name="connsiteY29" fmla="*/ 553282 h 591983"/>
              <a:gd name="connsiteX30" fmla="*/ 545486 w 605777"/>
              <a:gd name="connsiteY30" fmla="*/ 591983 h 591983"/>
              <a:gd name="connsiteX31" fmla="*/ 545486 w 605777"/>
              <a:gd name="connsiteY31" fmla="*/ 566183 h 591983"/>
              <a:gd name="connsiteX32" fmla="*/ 25839 w 605777"/>
              <a:gd name="connsiteY32" fmla="*/ 566183 h 591983"/>
              <a:gd name="connsiteX33" fmla="*/ 25839 w 605777"/>
              <a:gd name="connsiteY33" fmla="*/ 58768 h 591983"/>
              <a:gd name="connsiteX34" fmla="*/ 0 w 605777"/>
              <a:gd name="connsiteY34" fmla="*/ 58768 h 591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05777" h="591983">
                <a:moveTo>
                  <a:pt x="393353" y="432895"/>
                </a:moveTo>
                <a:lnTo>
                  <a:pt x="475196" y="432895"/>
                </a:lnTo>
                <a:lnTo>
                  <a:pt x="475196" y="516117"/>
                </a:lnTo>
                <a:lnTo>
                  <a:pt x="393353" y="516117"/>
                </a:lnTo>
                <a:close/>
                <a:moveTo>
                  <a:pt x="288520" y="362776"/>
                </a:moveTo>
                <a:lnTo>
                  <a:pt x="370363" y="362776"/>
                </a:lnTo>
                <a:lnTo>
                  <a:pt x="370363" y="516117"/>
                </a:lnTo>
                <a:lnTo>
                  <a:pt x="288520" y="516117"/>
                </a:lnTo>
                <a:close/>
                <a:moveTo>
                  <a:pt x="188055" y="268059"/>
                </a:moveTo>
                <a:lnTo>
                  <a:pt x="269898" y="268059"/>
                </a:lnTo>
                <a:lnTo>
                  <a:pt x="269898" y="516117"/>
                </a:lnTo>
                <a:lnTo>
                  <a:pt x="188055" y="516117"/>
                </a:lnTo>
                <a:close/>
                <a:moveTo>
                  <a:pt x="84602" y="183457"/>
                </a:moveTo>
                <a:lnTo>
                  <a:pt x="166445" y="183457"/>
                </a:lnTo>
                <a:lnTo>
                  <a:pt x="166445" y="516117"/>
                </a:lnTo>
                <a:lnTo>
                  <a:pt x="84602" y="516117"/>
                </a:lnTo>
                <a:close/>
                <a:moveTo>
                  <a:pt x="159368" y="88970"/>
                </a:moveTo>
                <a:lnTo>
                  <a:pt x="515339" y="399936"/>
                </a:lnTo>
                <a:lnTo>
                  <a:pt x="529693" y="385606"/>
                </a:lnTo>
                <a:lnTo>
                  <a:pt x="541176" y="432895"/>
                </a:lnTo>
                <a:lnTo>
                  <a:pt x="492373" y="422864"/>
                </a:lnTo>
                <a:lnTo>
                  <a:pt x="506727" y="408534"/>
                </a:lnTo>
                <a:lnTo>
                  <a:pt x="152191" y="97568"/>
                </a:lnTo>
                <a:close/>
                <a:moveTo>
                  <a:pt x="37323" y="0"/>
                </a:moveTo>
                <a:lnTo>
                  <a:pt x="74646" y="58768"/>
                </a:lnTo>
                <a:lnTo>
                  <a:pt x="50242" y="58768"/>
                </a:lnTo>
                <a:lnTo>
                  <a:pt x="50242" y="541815"/>
                </a:lnTo>
                <a:lnTo>
                  <a:pt x="545486" y="541815"/>
                </a:lnTo>
                <a:lnTo>
                  <a:pt x="545486" y="516014"/>
                </a:lnTo>
                <a:lnTo>
                  <a:pt x="605777" y="553282"/>
                </a:lnTo>
                <a:lnTo>
                  <a:pt x="545486" y="591983"/>
                </a:lnTo>
                <a:lnTo>
                  <a:pt x="545486" y="566183"/>
                </a:lnTo>
                <a:lnTo>
                  <a:pt x="25839" y="566183"/>
                </a:lnTo>
                <a:lnTo>
                  <a:pt x="25839" y="58768"/>
                </a:lnTo>
                <a:lnTo>
                  <a:pt x="0" y="58768"/>
                </a:lnTo>
                <a:close/>
              </a:path>
            </a:pathLst>
          </a:custGeom>
          <a:solidFill>
            <a:srgbClr val="9A000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975">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16"/>
          <p:cNvSpPr>
            <a:spLocks noEditPoints="1"/>
          </p:cNvSpPr>
          <p:nvPr/>
        </p:nvSpPr>
        <p:spPr>
          <a:xfrm>
            <a:off x="9033270" y="1914570"/>
            <a:ext cx="400788" cy="396916"/>
          </a:xfrm>
          <a:custGeom>
            <a:avLst/>
            <a:gdLst/>
            <a:ahLst/>
            <a:cxnLst>
              <a:cxn ang="0">
                <a:pos x="317600" y="281037"/>
              </a:cxn>
              <a:cxn ang="0">
                <a:pos x="240469" y="201712"/>
              </a:cxn>
              <a:cxn ang="0">
                <a:pos x="238200" y="199445"/>
              </a:cxn>
              <a:cxn ang="0">
                <a:pos x="258617" y="129186"/>
              </a:cxn>
              <a:cxn ang="0">
                <a:pos x="129309" y="0"/>
              </a:cxn>
              <a:cxn ang="0">
                <a:pos x="0" y="129186"/>
              </a:cxn>
              <a:cxn ang="0">
                <a:pos x="129309" y="258372"/>
              </a:cxn>
              <a:cxn ang="0">
                <a:pos x="199634" y="237974"/>
              </a:cxn>
              <a:cxn ang="0">
                <a:pos x="201903" y="240241"/>
              </a:cxn>
              <a:cxn ang="0">
                <a:pos x="281303" y="317299"/>
              </a:cxn>
              <a:cxn ang="0">
                <a:pos x="299452" y="326365"/>
              </a:cxn>
              <a:cxn ang="0">
                <a:pos x="317600" y="317299"/>
              </a:cxn>
              <a:cxn ang="0">
                <a:pos x="317600" y="281037"/>
              </a:cxn>
              <a:cxn ang="0">
                <a:pos x="129309" y="217577"/>
              </a:cxn>
              <a:cxn ang="0">
                <a:pos x="40834" y="129186"/>
              </a:cxn>
              <a:cxn ang="0">
                <a:pos x="129309" y="40796"/>
              </a:cxn>
              <a:cxn ang="0">
                <a:pos x="217783" y="129186"/>
              </a:cxn>
              <a:cxn ang="0">
                <a:pos x="129309" y="217577"/>
              </a:cxn>
            </a:cxnLst>
            <a:rect l="0" t="0" r="0" b="0"/>
            <a:pathLst>
              <a:path w="145" h="144">
                <a:moveTo>
                  <a:pt x="140" y="124"/>
                </a:moveTo>
                <a:cubicBezTo>
                  <a:pt x="106" y="89"/>
                  <a:pt x="106" y="89"/>
                  <a:pt x="106" y="89"/>
                </a:cubicBezTo>
                <a:cubicBezTo>
                  <a:pt x="106" y="89"/>
                  <a:pt x="105" y="88"/>
                  <a:pt x="105" y="88"/>
                </a:cubicBezTo>
                <a:cubicBezTo>
                  <a:pt x="111" y="79"/>
                  <a:pt x="114" y="68"/>
                  <a:pt x="114" y="57"/>
                </a:cubicBezTo>
                <a:cubicBezTo>
                  <a:pt x="114" y="26"/>
                  <a:pt x="88" y="0"/>
                  <a:pt x="57" y="0"/>
                </a:cubicBezTo>
                <a:cubicBezTo>
                  <a:pt x="26" y="0"/>
                  <a:pt x="0" y="26"/>
                  <a:pt x="0" y="57"/>
                </a:cubicBezTo>
                <a:cubicBezTo>
                  <a:pt x="0" y="88"/>
                  <a:pt x="26" y="114"/>
                  <a:pt x="57" y="114"/>
                </a:cubicBezTo>
                <a:cubicBezTo>
                  <a:pt x="68" y="114"/>
                  <a:pt x="79" y="111"/>
                  <a:pt x="88" y="105"/>
                </a:cubicBezTo>
                <a:cubicBezTo>
                  <a:pt x="88" y="105"/>
                  <a:pt x="89" y="106"/>
                  <a:pt x="89" y="106"/>
                </a:cubicBezTo>
                <a:cubicBezTo>
                  <a:pt x="124" y="140"/>
                  <a:pt x="124" y="140"/>
                  <a:pt x="124" y="140"/>
                </a:cubicBezTo>
                <a:cubicBezTo>
                  <a:pt x="126" y="143"/>
                  <a:pt x="129" y="144"/>
                  <a:pt x="132" y="144"/>
                </a:cubicBezTo>
                <a:cubicBezTo>
                  <a:pt x="135" y="144"/>
                  <a:pt x="138" y="143"/>
                  <a:pt x="140" y="140"/>
                </a:cubicBezTo>
                <a:cubicBezTo>
                  <a:pt x="145" y="136"/>
                  <a:pt x="145" y="128"/>
                  <a:pt x="140" y="124"/>
                </a:cubicBezTo>
                <a:moveTo>
                  <a:pt x="57" y="96"/>
                </a:moveTo>
                <a:cubicBezTo>
                  <a:pt x="36" y="96"/>
                  <a:pt x="18" y="78"/>
                  <a:pt x="18" y="57"/>
                </a:cubicBezTo>
                <a:cubicBezTo>
                  <a:pt x="18" y="35"/>
                  <a:pt x="36" y="18"/>
                  <a:pt x="57" y="18"/>
                </a:cubicBezTo>
                <a:cubicBezTo>
                  <a:pt x="78" y="18"/>
                  <a:pt x="96" y="35"/>
                  <a:pt x="96" y="57"/>
                </a:cubicBezTo>
                <a:cubicBezTo>
                  <a:pt x="96" y="78"/>
                  <a:pt x="78" y="96"/>
                  <a:pt x="57" y="96"/>
                </a:cubicBezTo>
              </a:path>
            </a:pathLst>
          </a:custGeom>
          <a:solidFill>
            <a:srgbClr val="9A0001"/>
          </a:solidFill>
          <a:ln w="9525">
            <a:noFill/>
          </a:ln>
        </p:spPr>
        <p:txBody>
          <a:bodyPr/>
          <a:lstStyle/>
          <a:p>
            <a:endParaRPr lang="zh-CN" altLang="en-US" sz="975">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33"/>
          <p:cNvSpPr>
            <a:spLocks noEditPoints="1"/>
          </p:cNvSpPr>
          <p:nvPr/>
        </p:nvSpPr>
        <p:spPr>
          <a:xfrm>
            <a:off x="1081191" y="4408072"/>
            <a:ext cx="364602" cy="398852"/>
          </a:xfrm>
          <a:custGeom>
            <a:avLst/>
            <a:gdLst>
              <a:gd name="connsiteX0" fmla="*/ 244150 w 538417"/>
              <a:gd name="connsiteY0" fmla="*/ 141846 h 588994"/>
              <a:gd name="connsiteX1" fmla="*/ 397721 w 538417"/>
              <a:gd name="connsiteY1" fmla="*/ 294497 h 588994"/>
              <a:gd name="connsiteX2" fmla="*/ 244150 w 538417"/>
              <a:gd name="connsiteY2" fmla="*/ 447148 h 588994"/>
              <a:gd name="connsiteX3" fmla="*/ 90579 w 538417"/>
              <a:gd name="connsiteY3" fmla="*/ 294497 h 588994"/>
              <a:gd name="connsiteX4" fmla="*/ 244150 w 538417"/>
              <a:gd name="connsiteY4" fmla="*/ 141846 h 588994"/>
              <a:gd name="connsiteX5" fmla="*/ 244083 w 538417"/>
              <a:gd name="connsiteY5" fmla="*/ 0 h 588994"/>
              <a:gd name="connsiteX6" fmla="*/ 538417 w 538417"/>
              <a:gd name="connsiteY6" fmla="*/ 293781 h 588994"/>
              <a:gd name="connsiteX7" fmla="*/ 244083 w 538417"/>
              <a:gd name="connsiteY7" fmla="*/ 588994 h 588994"/>
              <a:gd name="connsiteX8" fmla="*/ 0 w 538417"/>
              <a:gd name="connsiteY8" fmla="*/ 458584 h 588994"/>
              <a:gd name="connsiteX9" fmla="*/ 74660 w 538417"/>
              <a:gd name="connsiteY9" fmla="*/ 415592 h 588994"/>
              <a:gd name="connsiteX10" fmla="*/ 244083 w 538417"/>
              <a:gd name="connsiteY10" fmla="*/ 503010 h 588994"/>
              <a:gd name="connsiteX11" fmla="*/ 452271 w 538417"/>
              <a:gd name="connsiteY11" fmla="*/ 293781 h 588994"/>
              <a:gd name="connsiteX12" fmla="*/ 244083 w 538417"/>
              <a:gd name="connsiteY12" fmla="*/ 85984 h 58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8417" h="588994">
                <a:moveTo>
                  <a:pt x="244150" y="141846"/>
                </a:moveTo>
                <a:cubicBezTo>
                  <a:pt x="328965" y="141846"/>
                  <a:pt x="397721" y="210190"/>
                  <a:pt x="397721" y="294497"/>
                </a:cubicBezTo>
                <a:cubicBezTo>
                  <a:pt x="397721" y="378804"/>
                  <a:pt x="328965" y="447148"/>
                  <a:pt x="244150" y="447148"/>
                </a:cubicBezTo>
                <a:cubicBezTo>
                  <a:pt x="159335" y="447148"/>
                  <a:pt x="90579" y="378804"/>
                  <a:pt x="90579" y="294497"/>
                </a:cubicBezTo>
                <a:cubicBezTo>
                  <a:pt x="90579" y="210190"/>
                  <a:pt x="159335" y="141846"/>
                  <a:pt x="244150" y="141846"/>
                </a:cubicBezTo>
                <a:close/>
                <a:moveTo>
                  <a:pt x="244083" y="0"/>
                </a:moveTo>
                <a:cubicBezTo>
                  <a:pt x="406326" y="0"/>
                  <a:pt x="538417" y="131843"/>
                  <a:pt x="538417" y="293781"/>
                </a:cubicBezTo>
                <a:cubicBezTo>
                  <a:pt x="538417" y="457151"/>
                  <a:pt x="406326" y="588994"/>
                  <a:pt x="244083" y="588994"/>
                </a:cubicBezTo>
                <a:cubicBezTo>
                  <a:pt x="142142" y="588994"/>
                  <a:pt x="53124" y="537404"/>
                  <a:pt x="0" y="458584"/>
                </a:cubicBezTo>
                <a:lnTo>
                  <a:pt x="74660" y="415592"/>
                </a:lnTo>
                <a:cubicBezTo>
                  <a:pt x="111991" y="468616"/>
                  <a:pt x="173729" y="503010"/>
                  <a:pt x="244083" y="503010"/>
                </a:cubicBezTo>
                <a:cubicBezTo>
                  <a:pt x="358945" y="503010"/>
                  <a:pt x="452271" y="409860"/>
                  <a:pt x="452271" y="293781"/>
                </a:cubicBezTo>
                <a:cubicBezTo>
                  <a:pt x="452271" y="179135"/>
                  <a:pt x="358945" y="85984"/>
                  <a:pt x="244083" y="85984"/>
                </a:cubicBezTo>
                <a:close/>
              </a:path>
            </a:pathLst>
          </a:custGeom>
          <a:solidFill>
            <a:srgbClr val="9A000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975">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36"/>
          <p:cNvSpPr/>
          <p:nvPr/>
        </p:nvSpPr>
        <p:spPr>
          <a:xfrm>
            <a:off x="4398261" y="4396921"/>
            <a:ext cx="415530" cy="398852"/>
          </a:xfrm>
          <a:custGeom>
            <a:avLst/>
            <a:gdLst>
              <a:gd name="connsiteX0" fmla="*/ 298825 w 597455"/>
              <a:gd name="connsiteY0" fmla="*/ 169319 h 573476"/>
              <a:gd name="connsiteX1" fmla="*/ 316044 w 597455"/>
              <a:gd name="connsiteY1" fmla="*/ 186519 h 573476"/>
              <a:gd name="connsiteX2" fmla="*/ 316044 w 597455"/>
              <a:gd name="connsiteY2" fmla="*/ 259620 h 573476"/>
              <a:gd name="connsiteX3" fmla="*/ 337568 w 597455"/>
              <a:gd name="connsiteY3" fmla="*/ 295454 h 573476"/>
              <a:gd name="connsiteX4" fmla="*/ 298825 w 597455"/>
              <a:gd name="connsiteY4" fmla="*/ 334154 h 573476"/>
              <a:gd name="connsiteX5" fmla="*/ 264387 w 597455"/>
              <a:gd name="connsiteY5" fmla="*/ 312654 h 573476"/>
              <a:gd name="connsiteX6" fmla="*/ 140983 w 597455"/>
              <a:gd name="connsiteY6" fmla="*/ 312654 h 573476"/>
              <a:gd name="connsiteX7" fmla="*/ 123764 w 597455"/>
              <a:gd name="connsiteY7" fmla="*/ 295454 h 573476"/>
              <a:gd name="connsiteX8" fmla="*/ 140983 w 597455"/>
              <a:gd name="connsiteY8" fmla="*/ 279687 h 573476"/>
              <a:gd name="connsiteX9" fmla="*/ 261517 w 597455"/>
              <a:gd name="connsiteY9" fmla="*/ 279687 h 573476"/>
              <a:gd name="connsiteX10" fmla="*/ 283041 w 597455"/>
              <a:gd name="connsiteY10" fmla="*/ 259620 h 573476"/>
              <a:gd name="connsiteX11" fmla="*/ 283041 w 597455"/>
              <a:gd name="connsiteY11" fmla="*/ 186519 h 573476"/>
              <a:gd name="connsiteX12" fmla="*/ 298825 w 597455"/>
              <a:gd name="connsiteY12" fmla="*/ 169319 h 573476"/>
              <a:gd name="connsiteX13" fmla="*/ 298830 w 597455"/>
              <a:gd name="connsiteY13" fmla="*/ 84603 h 573476"/>
              <a:gd name="connsiteX14" fmla="*/ 87798 w 597455"/>
              <a:gd name="connsiteY14" fmla="*/ 295349 h 573476"/>
              <a:gd name="connsiteX15" fmla="*/ 298830 w 597455"/>
              <a:gd name="connsiteY15" fmla="*/ 506095 h 573476"/>
              <a:gd name="connsiteX16" fmla="*/ 509863 w 597455"/>
              <a:gd name="connsiteY16" fmla="*/ 295349 h 573476"/>
              <a:gd name="connsiteX17" fmla="*/ 298830 w 597455"/>
              <a:gd name="connsiteY17" fmla="*/ 84603 h 573476"/>
              <a:gd name="connsiteX18" fmla="*/ 298830 w 597455"/>
              <a:gd name="connsiteY18" fmla="*/ 32991 h 573476"/>
              <a:gd name="connsiteX19" fmla="*/ 560108 w 597455"/>
              <a:gd name="connsiteY19" fmla="*/ 295349 h 573476"/>
              <a:gd name="connsiteX20" fmla="*/ 484022 w 597455"/>
              <a:gd name="connsiteY20" fmla="*/ 478856 h 573476"/>
              <a:gd name="connsiteX21" fmla="*/ 522783 w 597455"/>
              <a:gd name="connsiteY21" fmla="*/ 527600 h 573476"/>
              <a:gd name="connsiteX22" fmla="*/ 518476 w 597455"/>
              <a:gd name="connsiteY22" fmla="*/ 567742 h 573476"/>
              <a:gd name="connsiteX23" fmla="*/ 501249 w 597455"/>
              <a:gd name="connsiteY23" fmla="*/ 573476 h 573476"/>
              <a:gd name="connsiteX24" fmla="*/ 478280 w 597455"/>
              <a:gd name="connsiteY24" fmla="*/ 562007 h 573476"/>
              <a:gd name="connsiteX25" fmla="*/ 440954 w 597455"/>
              <a:gd name="connsiteY25" fmla="*/ 513263 h 573476"/>
              <a:gd name="connsiteX26" fmla="*/ 298830 w 597455"/>
              <a:gd name="connsiteY26" fmla="*/ 556272 h 573476"/>
              <a:gd name="connsiteX27" fmla="*/ 156707 w 597455"/>
              <a:gd name="connsiteY27" fmla="*/ 513263 h 573476"/>
              <a:gd name="connsiteX28" fmla="*/ 117946 w 597455"/>
              <a:gd name="connsiteY28" fmla="*/ 562007 h 573476"/>
              <a:gd name="connsiteX29" fmla="*/ 96412 w 597455"/>
              <a:gd name="connsiteY29" fmla="*/ 573476 h 573476"/>
              <a:gd name="connsiteX30" fmla="*/ 79185 w 597455"/>
              <a:gd name="connsiteY30" fmla="*/ 567742 h 573476"/>
              <a:gd name="connsiteX31" fmla="*/ 73443 w 597455"/>
              <a:gd name="connsiteY31" fmla="*/ 527600 h 573476"/>
              <a:gd name="connsiteX32" fmla="*/ 112203 w 597455"/>
              <a:gd name="connsiteY32" fmla="*/ 478856 h 573476"/>
              <a:gd name="connsiteX33" fmla="*/ 37553 w 597455"/>
              <a:gd name="connsiteY33" fmla="*/ 295349 h 573476"/>
              <a:gd name="connsiteX34" fmla="*/ 298830 w 597455"/>
              <a:gd name="connsiteY34" fmla="*/ 32991 h 573476"/>
              <a:gd name="connsiteX35" fmla="*/ 497437 w 597455"/>
              <a:gd name="connsiteY35" fmla="*/ 42 h 573476"/>
              <a:gd name="connsiteX36" fmla="*/ 567260 w 597455"/>
              <a:gd name="connsiteY36" fmla="*/ 30168 h 573476"/>
              <a:gd name="connsiteX37" fmla="*/ 571568 w 597455"/>
              <a:gd name="connsiteY37" fmla="*/ 169319 h 573476"/>
              <a:gd name="connsiteX38" fmla="*/ 426537 w 597455"/>
              <a:gd name="connsiteY38" fmla="*/ 25864 h 573476"/>
              <a:gd name="connsiteX39" fmla="*/ 497437 w 597455"/>
              <a:gd name="connsiteY39" fmla="*/ 42 h 573476"/>
              <a:gd name="connsiteX40" fmla="*/ 100223 w 597455"/>
              <a:gd name="connsiteY40" fmla="*/ 42 h 573476"/>
              <a:gd name="connsiteX41" fmla="*/ 171123 w 597455"/>
              <a:gd name="connsiteY41" fmla="*/ 25864 h 573476"/>
              <a:gd name="connsiteX42" fmla="*/ 24656 w 597455"/>
              <a:gd name="connsiteY42" fmla="*/ 169319 h 573476"/>
              <a:gd name="connsiteX43" fmla="*/ 30400 w 597455"/>
              <a:gd name="connsiteY43" fmla="*/ 30168 h 573476"/>
              <a:gd name="connsiteX44" fmla="*/ 100223 w 597455"/>
              <a:gd name="connsiteY44" fmla="*/ 42 h 573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97455" h="573476">
                <a:moveTo>
                  <a:pt x="298825" y="169319"/>
                </a:moveTo>
                <a:cubicBezTo>
                  <a:pt x="308869" y="169319"/>
                  <a:pt x="316044" y="176486"/>
                  <a:pt x="316044" y="186519"/>
                </a:cubicBezTo>
                <a:lnTo>
                  <a:pt x="316044" y="259620"/>
                </a:lnTo>
                <a:cubicBezTo>
                  <a:pt x="328958" y="265354"/>
                  <a:pt x="337568" y="279687"/>
                  <a:pt x="337568" y="295454"/>
                </a:cubicBezTo>
                <a:cubicBezTo>
                  <a:pt x="337568" y="316954"/>
                  <a:pt x="320349" y="334154"/>
                  <a:pt x="298825" y="334154"/>
                </a:cubicBezTo>
                <a:cubicBezTo>
                  <a:pt x="283041" y="334154"/>
                  <a:pt x="270126" y="325554"/>
                  <a:pt x="264387" y="312654"/>
                </a:cubicBezTo>
                <a:lnTo>
                  <a:pt x="140983" y="312654"/>
                </a:lnTo>
                <a:cubicBezTo>
                  <a:pt x="130938" y="312654"/>
                  <a:pt x="123764" y="305487"/>
                  <a:pt x="123764" y="295454"/>
                </a:cubicBezTo>
                <a:cubicBezTo>
                  <a:pt x="123764" y="286854"/>
                  <a:pt x="130938" y="279687"/>
                  <a:pt x="140983" y="279687"/>
                </a:cubicBezTo>
                <a:lnTo>
                  <a:pt x="261517" y="279687"/>
                </a:lnTo>
                <a:cubicBezTo>
                  <a:pt x="265821" y="271087"/>
                  <a:pt x="272996" y="262487"/>
                  <a:pt x="283041" y="259620"/>
                </a:cubicBezTo>
                <a:lnTo>
                  <a:pt x="283041" y="186519"/>
                </a:lnTo>
                <a:cubicBezTo>
                  <a:pt x="283041" y="176486"/>
                  <a:pt x="290215" y="169319"/>
                  <a:pt x="298825" y="169319"/>
                </a:cubicBezTo>
                <a:close/>
                <a:moveTo>
                  <a:pt x="298830" y="84603"/>
                </a:moveTo>
                <a:cubicBezTo>
                  <a:pt x="182547" y="84603"/>
                  <a:pt x="87798" y="179223"/>
                  <a:pt x="87798" y="295349"/>
                </a:cubicBezTo>
                <a:cubicBezTo>
                  <a:pt x="87798" y="411474"/>
                  <a:pt x="182547" y="506095"/>
                  <a:pt x="298830" y="506095"/>
                </a:cubicBezTo>
                <a:cubicBezTo>
                  <a:pt x="415113" y="506095"/>
                  <a:pt x="509863" y="411474"/>
                  <a:pt x="509863" y="295349"/>
                </a:cubicBezTo>
                <a:cubicBezTo>
                  <a:pt x="509863" y="179223"/>
                  <a:pt x="415113" y="84603"/>
                  <a:pt x="298830" y="84603"/>
                </a:cubicBezTo>
                <a:close/>
                <a:moveTo>
                  <a:pt x="298830" y="32991"/>
                </a:moveTo>
                <a:cubicBezTo>
                  <a:pt x="442390" y="32991"/>
                  <a:pt x="560108" y="150550"/>
                  <a:pt x="560108" y="295349"/>
                </a:cubicBezTo>
                <a:cubicBezTo>
                  <a:pt x="560108" y="367031"/>
                  <a:pt x="531396" y="431545"/>
                  <a:pt x="484022" y="478856"/>
                </a:cubicBezTo>
                <a:cubicBezTo>
                  <a:pt x="492635" y="488891"/>
                  <a:pt x="505556" y="504661"/>
                  <a:pt x="522783" y="527600"/>
                </a:cubicBezTo>
                <a:cubicBezTo>
                  <a:pt x="532832" y="540502"/>
                  <a:pt x="529961" y="557706"/>
                  <a:pt x="518476" y="567742"/>
                </a:cubicBezTo>
                <a:cubicBezTo>
                  <a:pt x="512734" y="570609"/>
                  <a:pt x="506991" y="573476"/>
                  <a:pt x="501249" y="573476"/>
                </a:cubicBezTo>
                <a:cubicBezTo>
                  <a:pt x="492635" y="573476"/>
                  <a:pt x="484022" y="569175"/>
                  <a:pt x="478280" y="562007"/>
                </a:cubicBezTo>
                <a:cubicBezTo>
                  <a:pt x="478280" y="562007"/>
                  <a:pt x="455310" y="531900"/>
                  <a:pt x="440954" y="513263"/>
                </a:cubicBezTo>
                <a:cubicBezTo>
                  <a:pt x="399322" y="540502"/>
                  <a:pt x="350512" y="556272"/>
                  <a:pt x="298830" y="556272"/>
                </a:cubicBezTo>
                <a:cubicBezTo>
                  <a:pt x="245713" y="556272"/>
                  <a:pt x="196903" y="540502"/>
                  <a:pt x="156707" y="513263"/>
                </a:cubicBezTo>
                <a:cubicBezTo>
                  <a:pt x="142351" y="531900"/>
                  <a:pt x="117946" y="562007"/>
                  <a:pt x="117946" y="562007"/>
                </a:cubicBezTo>
                <a:cubicBezTo>
                  <a:pt x="113639" y="569175"/>
                  <a:pt x="105026" y="573476"/>
                  <a:pt x="96412" y="573476"/>
                </a:cubicBezTo>
                <a:cubicBezTo>
                  <a:pt x="90670" y="573476"/>
                  <a:pt x="83492" y="570609"/>
                  <a:pt x="79185" y="567742"/>
                </a:cubicBezTo>
                <a:cubicBezTo>
                  <a:pt x="66265" y="557706"/>
                  <a:pt x="64829" y="540502"/>
                  <a:pt x="73443" y="527600"/>
                </a:cubicBezTo>
                <a:cubicBezTo>
                  <a:pt x="92105" y="504661"/>
                  <a:pt x="105026" y="488891"/>
                  <a:pt x="112203" y="478856"/>
                </a:cubicBezTo>
                <a:cubicBezTo>
                  <a:pt x="66265" y="431545"/>
                  <a:pt x="37553" y="367031"/>
                  <a:pt x="37553" y="295349"/>
                </a:cubicBezTo>
                <a:cubicBezTo>
                  <a:pt x="37553" y="150550"/>
                  <a:pt x="153836" y="32991"/>
                  <a:pt x="298830" y="32991"/>
                </a:cubicBezTo>
                <a:close/>
                <a:moveTo>
                  <a:pt x="497437" y="42"/>
                </a:moveTo>
                <a:cubicBezTo>
                  <a:pt x="522745" y="759"/>
                  <a:pt x="547874" y="10801"/>
                  <a:pt x="567260" y="30168"/>
                </a:cubicBezTo>
                <a:cubicBezTo>
                  <a:pt x="606030" y="67466"/>
                  <a:pt x="607466" y="129152"/>
                  <a:pt x="571568" y="169319"/>
                </a:cubicBezTo>
                <a:lnTo>
                  <a:pt x="426537" y="25864"/>
                </a:lnTo>
                <a:cubicBezTo>
                  <a:pt x="446641" y="7932"/>
                  <a:pt x="472129" y="-675"/>
                  <a:pt x="497437" y="42"/>
                </a:cubicBezTo>
                <a:close/>
                <a:moveTo>
                  <a:pt x="100223" y="42"/>
                </a:moveTo>
                <a:cubicBezTo>
                  <a:pt x="125532" y="-675"/>
                  <a:pt x="151020" y="7932"/>
                  <a:pt x="171123" y="25864"/>
                </a:cubicBezTo>
                <a:lnTo>
                  <a:pt x="24656" y="169319"/>
                </a:lnTo>
                <a:cubicBezTo>
                  <a:pt x="-9806" y="129152"/>
                  <a:pt x="-8370" y="67466"/>
                  <a:pt x="30400" y="30168"/>
                </a:cubicBezTo>
                <a:cubicBezTo>
                  <a:pt x="49786" y="10801"/>
                  <a:pt x="74915" y="759"/>
                  <a:pt x="100223" y="42"/>
                </a:cubicBezTo>
                <a:close/>
              </a:path>
            </a:pathLst>
          </a:custGeom>
          <a:solidFill>
            <a:srgbClr val="9A000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975">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37"/>
          <p:cNvSpPr/>
          <p:nvPr/>
        </p:nvSpPr>
        <p:spPr>
          <a:xfrm>
            <a:off x="7486351" y="4396921"/>
            <a:ext cx="516958" cy="352384"/>
          </a:xfrm>
          <a:custGeom>
            <a:avLst/>
            <a:gdLst/>
            <a:ahLst/>
            <a:cxnLst>
              <a:cxn ang="0">
                <a:pos x="307761" y="20558"/>
              </a:cxn>
              <a:cxn ang="0">
                <a:pos x="191496" y="130203"/>
              </a:cxn>
              <a:cxn ang="0">
                <a:pos x="191496" y="130203"/>
              </a:cxn>
              <a:cxn ang="0">
                <a:pos x="191496" y="137056"/>
              </a:cxn>
              <a:cxn ang="0">
                <a:pos x="191496" y="150761"/>
              </a:cxn>
              <a:cxn ang="0">
                <a:pos x="116265" y="226142"/>
              </a:cxn>
              <a:cxn ang="0">
                <a:pos x="41035" y="150761"/>
              </a:cxn>
              <a:cxn ang="0">
                <a:pos x="116265" y="75381"/>
              </a:cxn>
              <a:cxn ang="0">
                <a:pos x="116265" y="109645"/>
              </a:cxn>
              <a:cxn ang="0">
                <a:pos x="198335" y="54822"/>
              </a:cxn>
              <a:cxn ang="0">
                <a:pos x="116265" y="0"/>
              </a:cxn>
              <a:cxn ang="0">
                <a:pos x="116265" y="34264"/>
              </a:cxn>
              <a:cxn ang="0">
                <a:pos x="0" y="150761"/>
              </a:cxn>
              <a:cxn ang="0">
                <a:pos x="116265" y="267259"/>
              </a:cxn>
              <a:cxn ang="0">
                <a:pos x="232530" y="157614"/>
              </a:cxn>
              <a:cxn ang="0">
                <a:pos x="232530" y="157614"/>
              </a:cxn>
              <a:cxn ang="0">
                <a:pos x="232530" y="150761"/>
              </a:cxn>
              <a:cxn ang="0">
                <a:pos x="232530" y="137056"/>
              </a:cxn>
              <a:cxn ang="0">
                <a:pos x="307761" y="61675"/>
              </a:cxn>
              <a:cxn ang="0">
                <a:pos x="382991" y="137056"/>
              </a:cxn>
              <a:cxn ang="0">
                <a:pos x="307761" y="212436"/>
              </a:cxn>
              <a:cxn ang="0">
                <a:pos x="307761" y="178172"/>
              </a:cxn>
              <a:cxn ang="0">
                <a:pos x="225691" y="232995"/>
              </a:cxn>
              <a:cxn ang="0">
                <a:pos x="307761" y="287817"/>
              </a:cxn>
              <a:cxn ang="0">
                <a:pos x="307761" y="253553"/>
              </a:cxn>
              <a:cxn ang="0">
                <a:pos x="424026" y="137056"/>
              </a:cxn>
              <a:cxn ang="0">
                <a:pos x="307761" y="20558"/>
              </a:cxn>
            </a:cxnLst>
            <a:rect l="0" t="0" r="0" b="0"/>
            <a:pathLst>
              <a:path w="186" h="126">
                <a:moveTo>
                  <a:pt x="135" y="9"/>
                </a:moveTo>
                <a:cubicBezTo>
                  <a:pt x="108" y="9"/>
                  <a:pt x="86" y="30"/>
                  <a:pt x="84" y="57"/>
                </a:cubicBezTo>
                <a:cubicBezTo>
                  <a:pt x="84" y="57"/>
                  <a:pt x="84" y="57"/>
                  <a:pt x="84" y="57"/>
                </a:cubicBezTo>
                <a:cubicBezTo>
                  <a:pt x="84" y="60"/>
                  <a:pt x="84" y="60"/>
                  <a:pt x="84" y="60"/>
                </a:cubicBezTo>
                <a:cubicBezTo>
                  <a:pt x="84" y="66"/>
                  <a:pt x="84" y="66"/>
                  <a:pt x="84" y="66"/>
                </a:cubicBezTo>
                <a:cubicBezTo>
                  <a:pt x="84" y="84"/>
                  <a:pt x="69" y="99"/>
                  <a:pt x="51" y="99"/>
                </a:cubicBezTo>
                <a:cubicBezTo>
                  <a:pt x="33" y="99"/>
                  <a:pt x="18" y="84"/>
                  <a:pt x="18" y="66"/>
                </a:cubicBezTo>
                <a:cubicBezTo>
                  <a:pt x="18" y="48"/>
                  <a:pt x="33" y="33"/>
                  <a:pt x="51" y="33"/>
                </a:cubicBezTo>
                <a:cubicBezTo>
                  <a:pt x="51" y="48"/>
                  <a:pt x="51" y="48"/>
                  <a:pt x="51" y="48"/>
                </a:cubicBezTo>
                <a:cubicBezTo>
                  <a:pt x="87" y="24"/>
                  <a:pt x="87" y="24"/>
                  <a:pt x="87" y="24"/>
                </a:cubicBezTo>
                <a:cubicBezTo>
                  <a:pt x="51" y="0"/>
                  <a:pt x="51" y="0"/>
                  <a:pt x="51" y="0"/>
                </a:cubicBezTo>
                <a:cubicBezTo>
                  <a:pt x="51" y="15"/>
                  <a:pt x="51" y="15"/>
                  <a:pt x="51" y="15"/>
                </a:cubicBezTo>
                <a:cubicBezTo>
                  <a:pt x="23" y="15"/>
                  <a:pt x="0" y="38"/>
                  <a:pt x="0" y="66"/>
                </a:cubicBezTo>
                <a:cubicBezTo>
                  <a:pt x="0" y="94"/>
                  <a:pt x="23" y="117"/>
                  <a:pt x="51" y="117"/>
                </a:cubicBezTo>
                <a:cubicBezTo>
                  <a:pt x="78" y="117"/>
                  <a:pt x="100" y="96"/>
                  <a:pt x="102" y="69"/>
                </a:cubicBezTo>
                <a:cubicBezTo>
                  <a:pt x="102" y="69"/>
                  <a:pt x="102" y="69"/>
                  <a:pt x="102" y="69"/>
                </a:cubicBezTo>
                <a:cubicBezTo>
                  <a:pt x="102" y="66"/>
                  <a:pt x="102" y="66"/>
                  <a:pt x="102" y="66"/>
                </a:cubicBezTo>
                <a:cubicBezTo>
                  <a:pt x="102" y="60"/>
                  <a:pt x="102" y="60"/>
                  <a:pt x="102" y="60"/>
                </a:cubicBezTo>
                <a:cubicBezTo>
                  <a:pt x="102" y="42"/>
                  <a:pt x="117" y="27"/>
                  <a:pt x="135" y="27"/>
                </a:cubicBezTo>
                <a:cubicBezTo>
                  <a:pt x="153" y="27"/>
                  <a:pt x="168" y="42"/>
                  <a:pt x="168" y="60"/>
                </a:cubicBezTo>
                <a:cubicBezTo>
                  <a:pt x="168" y="78"/>
                  <a:pt x="153" y="93"/>
                  <a:pt x="135" y="93"/>
                </a:cubicBezTo>
                <a:cubicBezTo>
                  <a:pt x="135" y="78"/>
                  <a:pt x="135" y="78"/>
                  <a:pt x="135" y="78"/>
                </a:cubicBezTo>
                <a:cubicBezTo>
                  <a:pt x="99" y="102"/>
                  <a:pt x="99" y="102"/>
                  <a:pt x="99" y="102"/>
                </a:cubicBezTo>
                <a:cubicBezTo>
                  <a:pt x="135" y="126"/>
                  <a:pt x="135" y="126"/>
                  <a:pt x="135" y="126"/>
                </a:cubicBezTo>
                <a:cubicBezTo>
                  <a:pt x="135" y="111"/>
                  <a:pt x="135" y="111"/>
                  <a:pt x="135" y="111"/>
                </a:cubicBezTo>
                <a:cubicBezTo>
                  <a:pt x="163" y="111"/>
                  <a:pt x="186" y="88"/>
                  <a:pt x="186" y="60"/>
                </a:cubicBezTo>
                <a:cubicBezTo>
                  <a:pt x="186" y="32"/>
                  <a:pt x="163" y="9"/>
                  <a:pt x="135" y="9"/>
                </a:cubicBezTo>
              </a:path>
            </a:pathLst>
          </a:custGeom>
          <a:solidFill>
            <a:srgbClr val="9A0001"/>
          </a:solidFill>
          <a:ln w="9525">
            <a:noFill/>
          </a:ln>
        </p:spPr>
        <p:txBody>
          <a:bodyPr/>
          <a:lstStyle/>
          <a:p>
            <a:endParaRPr lang="zh-CN" altLang="en-US" sz="975"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9" name="直接连接符 28"/>
          <p:cNvCxnSpPr/>
          <p:nvPr/>
        </p:nvCxnSpPr>
        <p:spPr>
          <a:xfrm>
            <a:off x="1681648" y="3976521"/>
            <a:ext cx="2394715"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4852969" y="3976521"/>
            <a:ext cx="2394715"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8115638" y="3976521"/>
            <a:ext cx="2394715"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Freeform 33"/>
          <p:cNvSpPr>
            <a:spLocks noEditPoints="1"/>
          </p:cNvSpPr>
          <p:nvPr/>
        </p:nvSpPr>
        <p:spPr>
          <a:xfrm>
            <a:off x="10598120" y="4408072"/>
            <a:ext cx="364602" cy="398852"/>
          </a:xfrm>
          <a:custGeom>
            <a:avLst/>
            <a:gdLst>
              <a:gd name="connsiteX0" fmla="*/ 244150 w 538417"/>
              <a:gd name="connsiteY0" fmla="*/ 141846 h 588994"/>
              <a:gd name="connsiteX1" fmla="*/ 397721 w 538417"/>
              <a:gd name="connsiteY1" fmla="*/ 294497 h 588994"/>
              <a:gd name="connsiteX2" fmla="*/ 244150 w 538417"/>
              <a:gd name="connsiteY2" fmla="*/ 447148 h 588994"/>
              <a:gd name="connsiteX3" fmla="*/ 90579 w 538417"/>
              <a:gd name="connsiteY3" fmla="*/ 294497 h 588994"/>
              <a:gd name="connsiteX4" fmla="*/ 244150 w 538417"/>
              <a:gd name="connsiteY4" fmla="*/ 141846 h 588994"/>
              <a:gd name="connsiteX5" fmla="*/ 244083 w 538417"/>
              <a:gd name="connsiteY5" fmla="*/ 0 h 588994"/>
              <a:gd name="connsiteX6" fmla="*/ 538417 w 538417"/>
              <a:gd name="connsiteY6" fmla="*/ 293781 h 588994"/>
              <a:gd name="connsiteX7" fmla="*/ 244083 w 538417"/>
              <a:gd name="connsiteY7" fmla="*/ 588994 h 588994"/>
              <a:gd name="connsiteX8" fmla="*/ 0 w 538417"/>
              <a:gd name="connsiteY8" fmla="*/ 458584 h 588994"/>
              <a:gd name="connsiteX9" fmla="*/ 74660 w 538417"/>
              <a:gd name="connsiteY9" fmla="*/ 415592 h 588994"/>
              <a:gd name="connsiteX10" fmla="*/ 244083 w 538417"/>
              <a:gd name="connsiteY10" fmla="*/ 503010 h 588994"/>
              <a:gd name="connsiteX11" fmla="*/ 452271 w 538417"/>
              <a:gd name="connsiteY11" fmla="*/ 293781 h 588994"/>
              <a:gd name="connsiteX12" fmla="*/ 244083 w 538417"/>
              <a:gd name="connsiteY12" fmla="*/ 85984 h 58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8417" h="588994">
                <a:moveTo>
                  <a:pt x="244150" y="141846"/>
                </a:moveTo>
                <a:cubicBezTo>
                  <a:pt x="328965" y="141846"/>
                  <a:pt x="397721" y="210190"/>
                  <a:pt x="397721" y="294497"/>
                </a:cubicBezTo>
                <a:cubicBezTo>
                  <a:pt x="397721" y="378804"/>
                  <a:pt x="328965" y="447148"/>
                  <a:pt x="244150" y="447148"/>
                </a:cubicBezTo>
                <a:cubicBezTo>
                  <a:pt x="159335" y="447148"/>
                  <a:pt x="90579" y="378804"/>
                  <a:pt x="90579" y="294497"/>
                </a:cubicBezTo>
                <a:cubicBezTo>
                  <a:pt x="90579" y="210190"/>
                  <a:pt x="159335" y="141846"/>
                  <a:pt x="244150" y="141846"/>
                </a:cubicBezTo>
                <a:close/>
                <a:moveTo>
                  <a:pt x="244083" y="0"/>
                </a:moveTo>
                <a:cubicBezTo>
                  <a:pt x="406326" y="0"/>
                  <a:pt x="538417" y="131843"/>
                  <a:pt x="538417" y="293781"/>
                </a:cubicBezTo>
                <a:cubicBezTo>
                  <a:pt x="538417" y="457151"/>
                  <a:pt x="406326" y="588994"/>
                  <a:pt x="244083" y="588994"/>
                </a:cubicBezTo>
                <a:cubicBezTo>
                  <a:pt x="142142" y="588994"/>
                  <a:pt x="53124" y="537404"/>
                  <a:pt x="0" y="458584"/>
                </a:cubicBezTo>
                <a:lnTo>
                  <a:pt x="74660" y="415592"/>
                </a:lnTo>
                <a:cubicBezTo>
                  <a:pt x="111991" y="468616"/>
                  <a:pt x="173729" y="503010"/>
                  <a:pt x="244083" y="503010"/>
                </a:cubicBezTo>
                <a:cubicBezTo>
                  <a:pt x="358945" y="503010"/>
                  <a:pt x="452271" y="409860"/>
                  <a:pt x="452271" y="293781"/>
                </a:cubicBezTo>
                <a:cubicBezTo>
                  <a:pt x="452271" y="179135"/>
                  <a:pt x="358945" y="85984"/>
                  <a:pt x="244083" y="85984"/>
                </a:cubicBezTo>
                <a:close/>
              </a:path>
            </a:pathLst>
          </a:custGeom>
          <a:solidFill>
            <a:srgbClr val="9A000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975">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文本框 3"/>
          <p:cNvSpPr txBox="1"/>
          <p:nvPr/>
        </p:nvSpPr>
        <p:spPr>
          <a:xfrm>
            <a:off x="6611076" y="4993182"/>
            <a:ext cx="2394715" cy="953274"/>
          </a:xfrm>
          <a:prstGeom prst="rect">
            <a:avLst/>
          </a:prstGeom>
          <a:noFill/>
        </p:spPr>
        <p:txBody>
          <a:bodyPr wrap="square" rtlCol="0">
            <a:spAutoFit/>
          </a:bodyPr>
          <a:lstStyle/>
          <a:p>
            <a:pPr algn="just">
              <a:lnSpc>
                <a:spcPct val="120000"/>
              </a:lnSpc>
            </a:pPr>
            <a:r>
              <a:rPr lang="en-US" altLang="zh-CN" sz="1600" b="1" dirty="0">
                <a:latin typeface="Arial" panose="020B0604020202020204" pitchFamily="34" charset="0"/>
                <a:ea typeface="微软雅黑" panose="020B0503020204020204" pitchFamily="34" charset="-122"/>
                <a:cs typeface="+mn-ea"/>
                <a:sym typeface="Arial" panose="020B0604020202020204" pitchFamily="34" charset="0"/>
              </a:rPr>
              <a:t>6. </a:t>
            </a:r>
            <a:r>
              <a:rPr lang="zh-CN" altLang="en-US" sz="1600" b="1" dirty="0">
                <a:latin typeface="Arial" panose="020B0604020202020204" pitchFamily="34" charset="0"/>
                <a:ea typeface="微软雅黑" panose="020B0503020204020204" pitchFamily="34" charset="-122"/>
                <a:cs typeface="+mn-ea"/>
                <a:sym typeface="Arial" panose="020B0604020202020204" pitchFamily="34" charset="0"/>
              </a:rPr>
              <a:t>安全需求确认：</a:t>
            </a:r>
            <a:r>
              <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明确了对鸿蒙系统的安全评估的要求和方法。</a:t>
            </a:r>
            <a:endParaRPr lang="zh-CN" altLang="en-US" sz="16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6" name="组合 5"/>
          <p:cNvGrpSpPr/>
          <p:nvPr/>
        </p:nvGrpSpPr>
        <p:grpSpPr>
          <a:xfrm>
            <a:off x="9908728" y="457198"/>
            <a:ext cx="1689105" cy="497002"/>
            <a:chOff x="4774665" y="527202"/>
            <a:chExt cx="2642671" cy="777580"/>
          </a:xfrm>
          <a:solidFill>
            <a:srgbClr val="9A0001"/>
          </a:solidFill>
        </p:grpSpPr>
        <p:grpSp>
          <p:nvGrpSpPr>
            <p:cNvPr id="7" name="组合 6"/>
            <p:cNvGrpSpPr/>
            <p:nvPr/>
          </p:nvGrpSpPr>
          <p:grpSpPr>
            <a:xfrm>
              <a:off x="5680139" y="1151206"/>
              <a:ext cx="1733210" cy="127574"/>
              <a:chOff x="4616246" y="3878362"/>
              <a:chExt cx="5571416" cy="410087"/>
            </a:xfrm>
            <a:grp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7" name="组合 16"/>
            <p:cNvGrpSpPr/>
            <p:nvPr/>
          </p:nvGrpSpPr>
          <p:grpSpPr>
            <a:xfrm>
              <a:off x="5677149" y="582107"/>
              <a:ext cx="1740187" cy="497339"/>
              <a:chOff x="4606634" y="2048989"/>
              <a:chExt cx="5593843" cy="1598699"/>
            </a:xfrm>
            <a:grpFill/>
          </p:grpSpPr>
          <p:sp>
            <p:nvSpPr>
              <p:cNvPr id="5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8" name="组合 17"/>
            <p:cNvGrpSpPr/>
            <p:nvPr/>
          </p:nvGrpSpPr>
          <p:grpSpPr>
            <a:xfrm>
              <a:off x="4774665" y="527202"/>
              <a:ext cx="779396" cy="777580"/>
              <a:chOff x="2105799" y="20055838"/>
              <a:chExt cx="6748090" cy="6732363"/>
            </a:xfrm>
            <a:grpFill/>
          </p:grpSpPr>
          <p:sp>
            <p:nvSpPr>
              <p:cNvPr id="1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1063" y="0"/>
            <a:ext cx="12192000" cy="6858000"/>
          </a:xfrm>
          <a:prstGeom prst="rect">
            <a:avLst/>
          </a:prstGeom>
        </p:spPr>
      </p:pic>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16" name="标题 15"/>
          <p:cNvSpPr>
            <a:spLocks noGrp="1"/>
          </p:cNvSpPr>
          <p:nvPr>
            <p:ph type="title"/>
          </p:nvPr>
        </p:nvSpPr>
        <p:spPr/>
        <p:txBody>
          <a:bodyPr/>
          <a:lstStyle/>
          <a:p>
            <a:r>
              <a:rPr lang="en-US" altLang="zh-CN" dirty="0">
                <a:sym typeface="Arial" panose="020B0604020202020204" pitchFamily="34" charset="0"/>
              </a:rPr>
              <a:t>2.3</a:t>
            </a:r>
            <a:r>
              <a:rPr lang="zh-CN" altLang="en-US" dirty="0">
                <a:sym typeface="Arial" panose="020B0604020202020204" pitchFamily="34" charset="0"/>
              </a:rPr>
              <a:t> 鸿蒙系统考虑的安全威胁</a:t>
            </a:r>
            <a:endParaRPr lang="zh-CN" altLang="en-US" dirty="0">
              <a:sym typeface="Arial" panose="020B0604020202020204" pitchFamily="34" charset="0"/>
            </a:endParaRPr>
          </a:p>
        </p:txBody>
      </p:sp>
      <p:sp>
        <p:nvSpPr>
          <p:cNvPr id="18" name="文本占位符 17"/>
          <p:cNvSpPr>
            <a:spLocks noGrp="1"/>
          </p:cNvSpPr>
          <p:nvPr>
            <p:ph type="body" sz="quarter" idx="10"/>
          </p:nvPr>
        </p:nvSpPr>
        <p:spPr/>
        <p:txBody>
          <a:bodyPr/>
          <a:lstStyle/>
          <a:p>
            <a:r>
              <a:rPr lang="zh-CN" altLang="en-US" dirty="0"/>
              <a:t>鸿蒙系统主要考虑了以下安全威胁：</a:t>
            </a:r>
            <a:endParaRPr lang="zh-CN" altLang="en-US" dirty="0"/>
          </a:p>
        </p:txBody>
      </p:sp>
      <p:sp>
        <p:nvSpPr>
          <p:cNvPr id="5" name="Shape 333"/>
          <p:cNvSpPr/>
          <p:nvPr/>
        </p:nvSpPr>
        <p:spPr>
          <a:xfrm>
            <a:off x="812100" y="1925319"/>
            <a:ext cx="2316294" cy="90287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1"/>
          </a:solidFill>
          <a:ln w="12700" cap="flat">
            <a:noFill/>
            <a:miter lim="400000"/>
          </a:ln>
          <a:effectLst/>
        </p:spPr>
        <p:txBody>
          <a:bodyPr wrap="square" lIns="0" tIns="0" rIns="0" bIns="0" numCol="1" anchor="ctr">
            <a:noAutofit/>
          </a:bodyPr>
          <a:lstStyle/>
          <a:p>
            <a:pPr lvl="0" algn="ctr">
              <a:lnSpc>
                <a:spcPct val="120000"/>
              </a:lnSpc>
              <a:defRPr sz="11200"/>
            </a:pPr>
            <a:endParaRPr sz="14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Shape 335"/>
          <p:cNvSpPr/>
          <p:nvPr/>
        </p:nvSpPr>
        <p:spPr>
          <a:xfrm>
            <a:off x="1662890" y="2240136"/>
            <a:ext cx="1077218" cy="252000"/>
          </a:xfrm>
          <a:prstGeom prst="rect">
            <a:avLst/>
          </a:prstGeom>
          <a:noFill/>
          <a:ln w="12700" cap="flat">
            <a:noFill/>
            <a:miter lim="400000"/>
          </a:ln>
          <a:effectLst/>
        </p:spPr>
        <p:txBody>
          <a:bodyPr wrap="none" lIns="0" tIns="0" rIns="0" bIns="0" numCol="1" anchor="ctr">
            <a:normAutofit lnSpcReduction="10000"/>
          </a:bodyPr>
          <a:lstStyle>
            <a:lvl1pPr>
              <a:defRPr sz="2000">
                <a:solidFill>
                  <a:srgbClr val="FAF9FC"/>
                </a:solidFill>
                <a:latin typeface="STIXGeneral-Bold"/>
                <a:ea typeface="STIXGeneral-Bold"/>
                <a:cs typeface="STIXGeneral-Bold"/>
                <a:sym typeface="STIXGeneral-Bold"/>
              </a:defRPr>
            </a:lvl1pPr>
          </a:lstStyle>
          <a:p>
            <a:pPr algn="ctr">
              <a:lnSpc>
                <a:spcPct val="120000"/>
              </a:lnSpc>
            </a:pPr>
            <a:r>
              <a:rPr lang="zh-CN" altLang="en-US"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未经授权访问</a:t>
            </a:r>
            <a:endParaRPr lang="id-ID" altLang="zh-CN"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Shape 338"/>
          <p:cNvSpPr/>
          <p:nvPr/>
        </p:nvSpPr>
        <p:spPr>
          <a:xfrm>
            <a:off x="2829474" y="1925319"/>
            <a:ext cx="2316294" cy="90287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bg1">
              <a:lumMod val="65000"/>
            </a:schemeClr>
          </a:solidFill>
          <a:ln w="12700" cap="flat">
            <a:noFill/>
            <a:miter lim="400000"/>
          </a:ln>
          <a:effectLst/>
        </p:spPr>
        <p:txBody>
          <a:bodyPr wrap="square" lIns="0" tIns="0" rIns="0" bIns="0" numCol="1" anchor="ctr">
            <a:noAutofit/>
          </a:bodyPr>
          <a:lstStyle/>
          <a:p>
            <a:pPr lvl="0" algn="ctr">
              <a:lnSpc>
                <a:spcPct val="120000"/>
              </a:lnSpc>
              <a:defRPr sz="11200"/>
            </a:pPr>
            <a:endParaRPr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Shape 340"/>
          <p:cNvSpPr/>
          <p:nvPr/>
        </p:nvSpPr>
        <p:spPr>
          <a:xfrm>
            <a:off x="3289646" y="2240136"/>
            <a:ext cx="1504050" cy="252000"/>
          </a:xfrm>
          <a:prstGeom prst="rect">
            <a:avLst/>
          </a:prstGeom>
          <a:noFill/>
          <a:ln w="12700" cap="flat">
            <a:noFill/>
            <a:miter lim="400000"/>
          </a:ln>
          <a:effectLst/>
        </p:spPr>
        <p:txBody>
          <a:bodyPr wrap="square" lIns="0" tIns="0" rIns="0" bIns="0" numCol="1" anchor="ctr">
            <a:normAutofit lnSpcReduction="10000"/>
          </a:bodyPr>
          <a:lstStyle>
            <a:lvl1pPr>
              <a:defRPr sz="2000">
                <a:solidFill>
                  <a:srgbClr val="FAF9FC"/>
                </a:solidFill>
                <a:latin typeface="STIXGeneral-Bold"/>
                <a:ea typeface="STIXGeneral-Bold"/>
                <a:cs typeface="STIXGeneral-Bold"/>
                <a:sym typeface="STIXGeneral-Bold"/>
              </a:defRPr>
            </a:lvl1pPr>
          </a:lstStyle>
          <a:p>
            <a:pPr algn="ctr">
              <a:lnSpc>
                <a:spcPct val="120000"/>
              </a:lnSpc>
            </a:pPr>
            <a:r>
              <a:rPr lang="zh-CN" altLang="en-US"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数据泄露</a:t>
            </a:r>
            <a:endParaRPr lang="id-ID" altLang="zh-CN"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Shape 343"/>
          <p:cNvSpPr/>
          <p:nvPr/>
        </p:nvSpPr>
        <p:spPr>
          <a:xfrm>
            <a:off x="4896688" y="1925319"/>
            <a:ext cx="2316294" cy="90287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rgbClr val="9A0001"/>
          </a:solidFill>
          <a:ln w="12700" cap="flat">
            <a:noFill/>
            <a:miter lim="400000"/>
          </a:ln>
          <a:effectLst/>
        </p:spPr>
        <p:txBody>
          <a:bodyPr wrap="square" lIns="0" tIns="0" rIns="0" bIns="0" numCol="1" anchor="ctr">
            <a:noAutofit/>
          </a:bodyPr>
          <a:lstStyle/>
          <a:p>
            <a:pPr lvl="0" algn="ctr">
              <a:lnSpc>
                <a:spcPct val="120000"/>
              </a:lnSpc>
              <a:defRPr sz="11200"/>
            </a:pPr>
            <a:endParaRPr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Shape 345"/>
          <p:cNvSpPr/>
          <p:nvPr/>
        </p:nvSpPr>
        <p:spPr>
          <a:xfrm>
            <a:off x="5343234" y="2240136"/>
            <a:ext cx="1567346" cy="252000"/>
          </a:xfrm>
          <a:prstGeom prst="rect">
            <a:avLst/>
          </a:prstGeom>
          <a:noFill/>
          <a:ln w="12700" cap="flat">
            <a:noFill/>
            <a:miter lim="400000"/>
          </a:ln>
          <a:effectLst/>
        </p:spPr>
        <p:txBody>
          <a:bodyPr wrap="square" lIns="0" tIns="0" rIns="0" bIns="0" numCol="1" anchor="ctr">
            <a:normAutofit lnSpcReduction="10000"/>
          </a:bodyPr>
          <a:lstStyle>
            <a:lvl1pPr>
              <a:defRPr sz="2000">
                <a:solidFill>
                  <a:srgbClr val="FAF9FC"/>
                </a:solidFill>
                <a:latin typeface="STIXGeneral-Bold"/>
                <a:ea typeface="STIXGeneral-Bold"/>
                <a:cs typeface="STIXGeneral-Bold"/>
                <a:sym typeface="STIXGeneral-Bold"/>
              </a:defRPr>
            </a:lvl1pPr>
          </a:lstStyle>
          <a:p>
            <a:pPr algn="ctr">
              <a:lnSpc>
                <a:spcPct val="120000"/>
              </a:lnSpc>
            </a:pPr>
            <a:r>
              <a:rPr lang="zh-CN" altLang="en-US"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恶意软件和攻击</a:t>
            </a:r>
            <a:endParaRPr lang="id-ID" altLang="zh-CN"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Shape 348"/>
          <p:cNvSpPr/>
          <p:nvPr/>
        </p:nvSpPr>
        <p:spPr>
          <a:xfrm>
            <a:off x="6946874" y="1925319"/>
            <a:ext cx="2316291" cy="90287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bg1">
              <a:lumMod val="65000"/>
            </a:schemeClr>
          </a:solidFill>
          <a:ln w="12700" cap="flat">
            <a:noFill/>
            <a:miter lim="400000"/>
          </a:ln>
          <a:effectLst/>
        </p:spPr>
        <p:txBody>
          <a:bodyPr wrap="square" lIns="0" tIns="0" rIns="0" bIns="0" numCol="1" anchor="ctr">
            <a:noAutofit/>
          </a:bodyPr>
          <a:lstStyle/>
          <a:p>
            <a:pPr lvl="0" algn="ctr">
              <a:lnSpc>
                <a:spcPct val="120000"/>
              </a:lnSpc>
              <a:defRPr sz="11200"/>
            </a:pPr>
            <a:endParaRPr sz="14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Shape 350"/>
          <p:cNvSpPr/>
          <p:nvPr/>
        </p:nvSpPr>
        <p:spPr>
          <a:xfrm>
            <a:off x="7460118" y="2240136"/>
            <a:ext cx="1542161" cy="252000"/>
          </a:xfrm>
          <a:prstGeom prst="rect">
            <a:avLst/>
          </a:prstGeom>
          <a:noFill/>
          <a:ln w="12700" cap="flat">
            <a:noFill/>
            <a:miter lim="400000"/>
          </a:ln>
          <a:effectLst/>
        </p:spPr>
        <p:txBody>
          <a:bodyPr wrap="square" lIns="0" tIns="0" rIns="0" bIns="0" numCol="1" anchor="ctr">
            <a:normAutofit lnSpcReduction="10000"/>
          </a:bodyPr>
          <a:lstStyle>
            <a:lvl1pPr>
              <a:defRPr sz="2000">
                <a:solidFill>
                  <a:srgbClr val="FAF9FC"/>
                </a:solidFill>
                <a:latin typeface="STIXGeneral-Bold"/>
                <a:ea typeface="STIXGeneral-Bold"/>
                <a:cs typeface="STIXGeneral-Bold"/>
                <a:sym typeface="STIXGeneral-Bold"/>
              </a:defRPr>
            </a:lvl1pPr>
          </a:lstStyle>
          <a:p>
            <a:pPr algn="ctr">
              <a:lnSpc>
                <a:spcPct val="120000"/>
              </a:lnSpc>
            </a:pPr>
            <a:r>
              <a:rPr lang="zh-CN" altLang="en-US"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用户隐私保护</a:t>
            </a:r>
            <a:endParaRPr lang="id-ID" altLang="zh-CN"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Shape 353"/>
          <p:cNvSpPr/>
          <p:nvPr/>
        </p:nvSpPr>
        <p:spPr>
          <a:xfrm>
            <a:off x="9025822" y="1925319"/>
            <a:ext cx="2537993" cy="90287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rgbClr val="9A0001"/>
          </a:solidFill>
          <a:ln w="12700" cap="flat">
            <a:noFill/>
            <a:miter lim="400000"/>
          </a:ln>
          <a:effectLst/>
        </p:spPr>
        <p:txBody>
          <a:bodyPr wrap="square" lIns="0" tIns="0" rIns="0" bIns="0" numCol="1" anchor="ctr">
            <a:noAutofit/>
          </a:bodyPr>
          <a:lstStyle/>
          <a:p>
            <a:pPr lvl="0" algn="ctr">
              <a:lnSpc>
                <a:spcPct val="120000"/>
              </a:lnSpc>
              <a:defRPr sz="11200"/>
            </a:pPr>
            <a:endParaRPr sz="14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Shape 355"/>
          <p:cNvSpPr/>
          <p:nvPr/>
        </p:nvSpPr>
        <p:spPr>
          <a:xfrm>
            <a:off x="9606007" y="2127874"/>
            <a:ext cx="1828085" cy="431798"/>
          </a:xfrm>
          <a:prstGeom prst="rect">
            <a:avLst/>
          </a:prstGeom>
          <a:noFill/>
          <a:ln w="12700" cap="flat">
            <a:noFill/>
            <a:miter lim="400000"/>
          </a:ln>
          <a:effectLst/>
        </p:spPr>
        <p:txBody>
          <a:bodyPr wrap="square" lIns="0" tIns="0" rIns="0" bIns="0" numCol="1" anchor="ctr">
            <a:normAutofit/>
          </a:bodyPr>
          <a:lstStyle>
            <a:lvl1pPr>
              <a:defRPr sz="2000">
                <a:solidFill>
                  <a:srgbClr val="FAF9FC"/>
                </a:solidFill>
                <a:latin typeface="STIXGeneral-Bold"/>
                <a:ea typeface="STIXGeneral-Bold"/>
                <a:cs typeface="STIXGeneral-Bold"/>
                <a:sym typeface="STIXGeneral-Bold"/>
              </a:defRPr>
            </a:lvl1pPr>
          </a:lstStyle>
          <a:p>
            <a:pPr algn="ctr">
              <a:lnSpc>
                <a:spcPct val="120000"/>
              </a:lnSpc>
            </a:pPr>
            <a:r>
              <a:rPr lang="zh-CN" altLang="en-US"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物理攻击和非法访问</a:t>
            </a:r>
            <a:endParaRPr lang="id-ID" altLang="zh-CN"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Shape 358"/>
          <p:cNvSpPr/>
          <p:nvPr/>
        </p:nvSpPr>
        <p:spPr>
          <a:xfrm>
            <a:off x="1745994" y="2611746"/>
            <a:ext cx="448507" cy="448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50800" cap="flat">
            <a:solidFill>
              <a:srgbClr val="FBF9FC"/>
            </a:solidFill>
            <a:prstDash val="solid"/>
            <a:miter lim="400000"/>
          </a:ln>
          <a:effectLst/>
        </p:spPr>
        <p:txBody>
          <a:bodyPr wrap="square" lIns="0" tIns="0" rIns="0" bIns="0" numCol="1" anchor="ctr">
            <a:noAutofit/>
          </a:bodyPr>
          <a:lstStyle/>
          <a:p>
            <a:pPr lvl="0" algn="ctr">
              <a:lnSpc>
                <a:spcPct val="120000"/>
              </a:lnSpc>
              <a:defRPr sz="11200"/>
            </a:pPr>
            <a:endParaRPr sz="109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Shape 359"/>
          <p:cNvSpPr/>
          <p:nvPr/>
        </p:nvSpPr>
        <p:spPr>
          <a:xfrm>
            <a:off x="1904223" y="2671934"/>
            <a:ext cx="132048" cy="328131"/>
          </a:xfrm>
          <a:prstGeom prst="rect">
            <a:avLst/>
          </a:prstGeom>
          <a:noFill/>
          <a:ln w="12700" cap="flat">
            <a:noFill/>
            <a:miter lim="400000"/>
          </a:ln>
          <a:effectLst/>
        </p:spPr>
        <p:txBody>
          <a:bodyPr wrap="square" lIns="0" tIns="0" rIns="0" bIns="0" numCol="1" anchor="ctr">
            <a:noAutofit/>
          </a:bodyPr>
          <a:lstStyle>
            <a:lvl1pPr>
              <a:defRPr sz="3200" b="1">
                <a:solidFill>
                  <a:srgbClr val="FAF9FC"/>
                </a:solidFill>
                <a:latin typeface="Oxygen"/>
                <a:ea typeface="Oxygen"/>
                <a:cs typeface="Oxygen"/>
                <a:sym typeface="Oxygen"/>
              </a:defRPr>
            </a:lvl1pPr>
          </a:lstStyle>
          <a:p>
            <a:pPr lvl="0" algn="ctr">
              <a:lnSpc>
                <a:spcPct val="120000"/>
              </a:lnSpc>
              <a:defRPr sz="1800" b="0">
                <a:solidFill>
                  <a:srgbClr val="000000"/>
                </a:solidFill>
              </a:defRPr>
            </a:pPr>
            <a:r>
              <a:rPr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endParaRPr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Shape 361"/>
          <p:cNvSpPr/>
          <p:nvPr/>
        </p:nvSpPr>
        <p:spPr>
          <a:xfrm>
            <a:off x="3767624" y="2611746"/>
            <a:ext cx="448507" cy="448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6A6A6"/>
          </a:solidFill>
          <a:ln w="50800" cap="flat">
            <a:solidFill>
              <a:srgbClr val="FBF9FC"/>
            </a:solidFill>
            <a:prstDash val="solid"/>
            <a:miter lim="400000"/>
          </a:ln>
          <a:effectLst/>
        </p:spPr>
        <p:txBody>
          <a:bodyPr wrap="square" lIns="0" tIns="0" rIns="0" bIns="0" numCol="1" anchor="ctr">
            <a:noAutofit/>
          </a:bodyPr>
          <a:lstStyle/>
          <a:p>
            <a:pPr lvl="0" algn="ctr">
              <a:lnSpc>
                <a:spcPct val="120000"/>
              </a:lnSpc>
              <a:defRPr sz="11200"/>
            </a:pPr>
            <a:endParaRPr sz="109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Shape 362"/>
          <p:cNvSpPr/>
          <p:nvPr/>
        </p:nvSpPr>
        <p:spPr>
          <a:xfrm>
            <a:off x="3942284" y="2718628"/>
            <a:ext cx="99386" cy="234744"/>
          </a:xfrm>
          <a:prstGeom prst="rect">
            <a:avLst/>
          </a:prstGeom>
          <a:noFill/>
          <a:ln w="12700" cap="flat">
            <a:noFill/>
            <a:miter lim="400000"/>
          </a:ln>
          <a:effectLst/>
        </p:spPr>
        <p:txBody>
          <a:bodyPr wrap="none" lIns="0" tIns="0" rIns="0" bIns="0" numCol="1" anchor="ctr">
            <a:spAutoFit/>
          </a:bodyPr>
          <a:lstStyle>
            <a:lvl1pPr>
              <a:defRPr sz="3200" b="1">
                <a:solidFill>
                  <a:srgbClr val="FAF9FC"/>
                </a:solidFill>
                <a:latin typeface="Oxygen"/>
                <a:ea typeface="Oxygen"/>
                <a:cs typeface="Oxygen"/>
                <a:sym typeface="Oxygen"/>
              </a:defRPr>
            </a:lvl1pPr>
          </a:lstStyle>
          <a:p>
            <a:pPr lvl="0" algn="ctr">
              <a:lnSpc>
                <a:spcPct val="120000"/>
              </a:lnSpc>
              <a:defRPr sz="1800" b="0">
                <a:solidFill>
                  <a:srgbClr val="000000"/>
                </a:solidFill>
              </a:defRPr>
            </a:pPr>
            <a:r>
              <a:rPr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endParaRPr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Shape 364"/>
          <p:cNvSpPr/>
          <p:nvPr/>
        </p:nvSpPr>
        <p:spPr>
          <a:xfrm>
            <a:off x="5830582" y="2611746"/>
            <a:ext cx="448507" cy="448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A0001"/>
          </a:solidFill>
          <a:ln w="50800" cap="flat">
            <a:solidFill>
              <a:srgbClr val="FBF9FC"/>
            </a:solidFill>
            <a:prstDash val="solid"/>
            <a:miter lim="400000"/>
          </a:ln>
          <a:effectLst/>
        </p:spPr>
        <p:txBody>
          <a:bodyPr wrap="square" lIns="0" tIns="0" rIns="0" bIns="0" numCol="1" anchor="ctr">
            <a:noAutofit/>
          </a:bodyPr>
          <a:lstStyle/>
          <a:p>
            <a:pPr lvl="0" algn="ctr">
              <a:lnSpc>
                <a:spcPct val="120000"/>
              </a:lnSpc>
              <a:defRPr sz="11200"/>
            </a:pPr>
            <a:endParaRPr sz="109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Shape 365"/>
          <p:cNvSpPr/>
          <p:nvPr/>
        </p:nvSpPr>
        <p:spPr>
          <a:xfrm>
            <a:off x="6005242" y="2718628"/>
            <a:ext cx="99386" cy="234744"/>
          </a:xfrm>
          <a:prstGeom prst="rect">
            <a:avLst/>
          </a:prstGeom>
          <a:noFill/>
          <a:ln w="12700" cap="flat">
            <a:noFill/>
            <a:miter lim="400000"/>
          </a:ln>
          <a:effectLst/>
        </p:spPr>
        <p:txBody>
          <a:bodyPr wrap="none" lIns="0" tIns="0" rIns="0" bIns="0" numCol="1" anchor="ctr">
            <a:spAutoFit/>
          </a:bodyPr>
          <a:lstStyle>
            <a:lvl1pPr>
              <a:defRPr sz="3200" b="1">
                <a:solidFill>
                  <a:srgbClr val="FAF9FC"/>
                </a:solidFill>
                <a:latin typeface="Oxygen"/>
                <a:ea typeface="Oxygen"/>
                <a:cs typeface="Oxygen"/>
                <a:sym typeface="Oxygen"/>
              </a:defRPr>
            </a:lvl1pPr>
          </a:lstStyle>
          <a:p>
            <a:pPr lvl="0" algn="ctr">
              <a:lnSpc>
                <a:spcPct val="120000"/>
              </a:lnSpc>
              <a:defRPr sz="1800" b="0">
                <a:solidFill>
                  <a:srgbClr val="000000"/>
                </a:solidFill>
              </a:defRPr>
            </a:pPr>
            <a:r>
              <a:rPr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a:t>
            </a:r>
            <a:endParaRPr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Shape 367"/>
          <p:cNvSpPr/>
          <p:nvPr/>
        </p:nvSpPr>
        <p:spPr>
          <a:xfrm>
            <a:off x="7880766" y="2611746"/>
            <a:ext cx="448507" cy="448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6A6A6"/>
          </a:solidFill>
          <a:ln w="50800" cap="flat">
            <a:solidFill>
              <a:srgbClr val="FBF9FC"/>
            </a:solidFill>
            <a:prstDash val="solid"/>
            <a:miter lim="400000"/>
          </a:ln>
          <a:effectLst/>
        </p:spPr>
        <p:txBody>
          <a:bodyPr wrap="square" lIns="0" tIns="0" rIns="0" bIns="0" numCol="1" anchor="ctr">
            <a:noAutofit/>
          </a:bodyPr>
          <a:lstStyle/>
          <a:p>
            <a:pPr lvl="0" algn="ctr">
              <a:lnSpc>
                <a:spcPct val="120000"/>
              </a:lnSpc>
              <a:defRPr sz="11200"/>
            </a:pPr>
            <a:endParaRPr sz="109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Shape 368"/>
          <p:cNvSpPr/>
          <p:nvPr/>
        </p:nvSpPr>
        <p:spPr>
          <a:xfrm>
            <a:off x="8009332" y="2671934"/>
            <a:ext cx="191376" cy="328131"/>
          </a:xfrm>
          <a:prstGeom prst="rect">
            <a:avLst/>
          </a:prstGeom>
          <a:noFill/>
          <a:ln w="12700" cap="flat">
            <a:noFill/>
            <a:miter lim="400000"/>
          </a:ln>
          <a:effectLst/>
        </p:spPr>
        <p:txBody>
          <a:bodyPr wrap="square" lIns="0" tIns="0" rIns="0" bIns="0" numCol="1" anchor="ctr">
            <a:noAutofit/>
          </a:bodyPr>
          <a:lstStyle>
            <a:lvl1pPr>
              <a:defRPr sz="3200" b="1">
                <a:solidFill>
                  <a:srgbClr val="FAF9FC"/>
                </a:solidFill>
                <a:latin typeface="Oxygen"/>
                <a:ea typeface="Oxygen"/>
                <a:cs typeface="Oxygen"/>
                <a:sym typeface="Oxygen"/>
              </a:defRPr>
            </a:lvl1pPr>
          </a:lstStyle>
          <a:p>
            <a:pPr lvl="0" algn="ctr">
              <a:lnSpc>
                <a:spcPct val="120000"/>
              </a:lnSpc>
              <a:defRPr sz="1800" b="0">
                <a:solidFill>
                  <a:srgbClr val="000000"/>
                </a:solidFill>
              </a:defRPr>
            </a:pPr>
            <a:r>
              <a:rPr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4</a:t>
            </a:r>
            <a:endParaRPr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Shape 370"/>
          <p:cNvSpPr/>
          <p:nvPr/>
        </p:nvSpPr>
        <p:spPr>
          <a:xfrm>
            <a:off x="9959715" y="2611746"/>
            <a:ext cx="448507" cy="4485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A0001"/>
          </a:solidFill>
          <a:ln w="50800" cap="flat">
            <a:solidFill>
              <a:srgbClr val="FBF9FC"/>
            </a:solidFill>
            <a:prstDash val="solid"/>
            <a:miter lim="400000"/>
          </a:ln>
          <a:effectLst/>
        </p:spPr>
        <p:txBody>
          <a:bodyPr wrap="square" lIns="0" tIns="0" rIns="0" bIns="0" numCol="1" anchor="ctr">
            <a:noAutofit/>
          </a:bodyPr>
          <a:lstStyle/>
          <a:p>
            <a:pPr lvl="0" algn="ctr">
              <a:lnSpc>
                <a:spcPct val="120000"/>
              </a:lnSpc>
              <a:defRPr sz="11200"/>
            </a:pPr>
            <a:endParaRPr sz="109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Shape 371"/>
          <p:cNvSpPr/>
          <p:nvPr/>
        </p:nvSpPr>
        <p:spPr>
          <a:xfrm>
            <a:off x="10134375" y="2718628"/>
            <a:ext cx="99386" cy="234744"/>
          </a:xfrm>
          <a:prstGeom prst="rect">
            <a:avLst/>
          </a:prstGeom>
          <a:noFill/>
          <a:ln w="12700" cap="flat">
            <a:noFill/>
            <a:miter lim="400000"/>
          </a:ln>
          <a:effectLst/>
        </p:spPr>
        <p:txBody>
          <a:bodyPr wrap="none" lIns="0" tIns="0" rIns="0" bIns="0" numCol="1" anchor="ctr">
            <a:spAutoFit/>
          </a:bodyPr>
          <a:lstStyle>
            <a:lvl1pPr>
              <a:defRPr sz="3200" b="1">
                <a:solidFill>
                  <a:srgbClr val="FAF9FC"/>
                </a:solidFill>
                <a:latin typeface="Oxygen"/>
                <a:ea typeface="Oxygen"/>
                <a:cs typeface="Oxygen"/>
                <a:sym typeface="Oxygen"/>
              </a:defRPr>
            </a:lvl1pPr>
          </a:lstStyle>
          <a:p>
            <a:pPr lvl="0" algn="ctr">
              <a:lnSpc>
                <a:spcPct val="120000"/>
              </a:lnSpc>
              <a:defRPr sz="1800" b="0">
                <a:solidFill>
                  <a:srgbClr val="000000"/>
                </a:solidFill>
              </a:defRPr>
            </a:pPr>
            <a:r>
              <a:rPr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5</a:t>
            </a:r>
            <a:endParaRPr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iṧľíḋê"/>
          <p:cNvSpPr/>
          <p:nvPr/>
        </p:nvSpPr>
        <p:spPr bwMode="gray">
          <a:xfrm>
            <a:off x="2889485" y="3530784"/>
            <a:ext cx="1827468" cy="1823314"/>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fontScale="85000" lnSpcReduction="20000"/>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采用各种加密技术，如对存储的数据进行加密、传输数据的安全通信等，致力于保护用户的敏感数据不被泄露</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37" name="iṧľíḋê"/>
          <p:cNvSpPr/>
          <p:nvPr/>
        </p:nvSpPr>
        <p:spPr bwMode="gray">
          <a:xfrm>
            <a:off x="4966870" y="3530784"/>
            <a:ext cx="1980004" cy="2758504"/>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lnSpcReduction="10000"/>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鸿蒙系统具有强大的安全功能，考虑包括恶意软件扫描和检测机制、安全隔离和权限管理，以及针对漏洞和攻击的快速修复和更新机制。</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38" name="iṧľíḋê"/>
          <p:cNvSpPr/>
          <p:nvPr/>
        </p:nvSpPr>
        <p:spPr bwMode="gray">
          <a:xfrm>
            <a:off x="7044255" y="3530783"/>
            <a:ext cx="1958024" cy="286357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Autofit/>
          </a:bodyPr>
          <a:lstStyle/>
          <a:p>
            <a:pPr algn="just">
              <a:spcBef>
                <a:spcPct val="0"/>
              </a:spcBef>
            </a:pPr>
            <a:r>
              <a:rPr lang="zh-CN" altLang="en-US" sz="1600" dirty="0">
                <a:solidFill>
                  <a:schemeClr val="tx1">
                    <a:lumMod val="65000"/>
                    <a:lumOff val="35000"/>
                  </a:schemeClr>
                </a:solidFill>
                <a:latin typeface="+mn-ea"/>
                <a:cs typeface="+mn-ea"/>
                <a:sym typeface="Arial" panose="020B0604020202020204" pitchFamily="34" charset="0"/>
              </a:rPr>
              <a:t>提供了强大的用户身份认证和权限管理机制，确保用户的个人信息和隐私得到保护。此外，系统采用了隐私数据保护措施，限制应用程序对用户敏感数据的访问和使用。</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43" name="iṧľíḋê"/>
          <p:cNvSpPr/>
          <p:nvPr/>
        </p:nvSpPr>
        <p:spPr bwMode="gray">
          <a:xfrm>
            <a:off x="9121638" y="3530783"/>
            <a:ext cx="2821318" cy="2756689"/>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fontScale="92500" lnSpcReduction="20000"/>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鸿蒙系统提供了针对物理攻击和非法访问的安全保护措施。它具有安全启动机制和安全启动检测，以确保系统在启动过程中不受恶意修改或篡改。系统还采用了硬件安全技术，如可信执行环境（</a:t>
            </a:r>
            <a:r>
              <a:rPr lang="en-US" altLang="zh-CN" sz="1600" dirty="0">
                <a:solidFill>
                  <a:schemeClr val="tx1">
                    <a:lumMod val="65000"/>
                    <a:lumOff val="35000"/>
                  </a:schemeClr>
                </a:solidFill>
                <a:latin typeface="+mn-ea"/>
                <a:cs typeface="+mn-ea"/>
                <a:sym typeface="Arial" panose="020B0604020202020204" pitchFamily="34" charset="0"/>
              </a:rPr>
              <a:t>TEE</a:t>
            </a:r>
            <a:r>
              <a:rPr lang="zh-CN" altLang="en-US" sz="1600" dirty="0">
                <a:solidFill>
                  <a:schemeClr val="tx1">
                    <a:lumMod val="65000"/>
                    <a:lumOff val="35000"/>
                  </a:schemeClr>
                </a:solidFill>
                <a:latin typeface="+mn-ea"/>
                <a:cs typeface="+mn-ea"/>
                <a:sym typeface="Arial" panose="020B0604020202020204" pitchFamily="34" charset="0"/>
              </a:rPr>
              <a:t>）、安全元（</a:t>
            </a:r>
            <a:r>
              <a:rPr lang="en-US" altLang="zh-CN" sz="1600" dirty="0">
                <a:solidFill>
                  <a:schemeClr val="tx1">
                    <a:lumMod val="65000"/>
                    <a:lumOff val="35000"/>
                  </a:schemeClr>
                </a:solidFill>
                <a:latin typeface="+mn-ea"/>
                <a:cs typeface="+mn-ea"/>
                <a:sym typeface="Arial" panose="020B0604020202020204" pitchFamily="34" charset="0"/>
              </a:rPr>
              <a:t>SE</a:t>
            </a:r>
            <a:r>
              <a:rPr lang="zh-CN" altLang="en-US" sz="1600" dirty="0">
                <a:solidFill>
                  <a:schemeClr val="tx1">
                    <a:lumMod val="65000"/>
                    <a:lumOff val="35000"/>
                  </a:schemeClr>
                </a:solidFill>
                <a:latin typeface="+mn-ea"/>
                <a:cs typeface="+mn-ea"/>
                <a:sym typeface="Arial" panose="020B0604020202020204" pitchFamily="34" charset="0"/>
              </a:rPr>
              <a:t>）、防篡改芯片等，以提供额外的安全保护。</a:t>
            </a:r>
            <a:endParaRPr lang="zh-CN" altLang="en-US" sz="1600" dirty="0">
              <a:solidFill>
                <a:schemeClr val="tx1">
                  <a:lumMod val="65000"/>
                  <a:lumOff val="35000"/>
                </a:schemeClr>
              </a:solidFill>
              <a:latin typeface="+mn-ea"/>
              <a:cs typeface="+mn-ea"/>
              <a:sym typeface="Arial" panose="020B0604020202020204" pitchFamily="34" charset="0"/>
            </a:endParaRPr>
          </a:p>
        </p:txBody>
      </p:sp>
      <p:sp>
        <p:nvSpPr>
          <p:cNvPr id="30" name="iṧľíḋê"/>
          <p:cNvSpPr/>
          <p:nvPr/>
        </p:nvSpPr>
        <p:spPr bwMode="gray">
          <a:xfrm>
            <a:off x="812100" y="3530784"/>
            <a:ext cx="1827468" cy="1823314"/>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46800" rIns="252000" bIns="46800" numCol="1" spcCol="0" rtlCol="0" fromWordArt="0" anchor="ctr" anchorCtr="0" forceAA="0" compatLnSpc="1">
            <a:normAutofit fontScale="92500" lnSpcReduction="10000"/>
          </a:bodyPr>
          <a:lstStyle/>
          <a:p>
            <a:pPr algn="just">
              <a:lnSpc>
                <a:spcPct val="130000"/>
              </a:lnSpc>
              <a:spcBef>
                <a:spcPct val="0"/>
              </a:spcBef>
            </a:pPr>
            <a:r>
              <a:rPr lang="zh-CN" altLang="en-US" sz="1600" dirty="0">
                <a:solidFill>
                  <a:schemeClr val="tx1">
                    <a:lumMod val="65000"/>
                    <a:lumOff val="35000"/>
                  </a:schemeClr>
                </a:solidFill>
                <a:latin typeface="+mn-ea"/>
                <a:cs typeface="+mn-ea"/>
                <a:sym typeface="Arial" panose="020B0604020202020204" pitchFamily="34" charset="0"/>
              </a:rPr>
              <a:t>鸿蒙</a:t>
            </a:r>
            <a:r>
              <a:rPr lang="en-US" altLang="zh-CN" sz="1600" dirty="0">
                <a:solidFill>
                  <a:schemeClr val="tx1">
                    <a:lumMod val="65000"/>
                    <a:lumOff val="35000"/>
                  </a:schemeClr>
                </a:solidFill>
                <a:latin typeface="+mn-ea"/>
                <a:cs typeface="+mn-ea"/>
                <a:sym typeface="Arial" panose="020B0604020202020204" pitchFamily="34" charset="0"/>
              </a:rPr>
              <a:t>ST</a:t>
            </a:r>
            <a:r>
              <a:rPr lang="zh-CN" altLang="en-US" sz="1600" dirty="0">
                <a:solidFill>
                  <a:schemeClr val="tx1">
                    <a:lumMod val="65000"/>
                    <a:lumOff val="35000"/>
                  </a:schemeClr>
                </a:solidFill>
                <a:latin typeface="+mn-ea"/>
                <a:cs typeface="+mn-ea"/>
                <a:sym typeface="Arial" panose="020B0604020202020204" pitchFamily="34" charset="0"/>
              </a:rPr>
              <a:t>提供严格的访问控制机制，确保只有经过授权的用户可以访问系统资源和数据。</a:t>
            </a:r>
            <a:endParaRPr lang="zh-CN" altLang="en-US" sz="1600" dirty="0">
              <a:solidFill>
                <a:schemeClr val="tx1">
                  <a:lumMod val="65000"/>
                  <a:lumOff val="35000"/>
                </a:schemeClr>
              </a:solidFill>
              <a:latin typeface="+mn-ea"/>
              <a:cs typeface="+mn-ea"/>
              <a:sym typeface="Arial" panose="020B0604020202020204" pitchFamily="34" charset="0"/>
            </a:endParaRPr>
          </a:p>
        </p:txBody>
      </p:sp>
      <p:grpSp>
        <p:nvGrpSpPr>
          <p:cNvPr id="3" name="组合 2"/>
          <p:cNvGrpSpPr/>
          <p:nvPr/>
        </p:nvGrpSpPr>
        <p:grpSpPr>
          <a:xfrm>
            <a:off x="9908728" y="457198"/>
            <a:ext cx="1689105" cy="497002"/>
            <a:chOff x="4774665" y="527202"/>
            <a:chExt cx="2642671" cy="777580"/>
          </a:xfrm>
          <a:solidFill>
            <a:srgbClr val="9A0001"/>
          </a:solidFill>
        </p:grpSpPr>
        <p:grpSp>
          <p:nvGrpSpPr>
            <p:cNvPr id="4" name="组合 3"/>
            <p:cNvGrpSpPr/>
            <p:nvPr/>
          </p:nvGrpSpPr>
          <p:grpSpPr>
            <a:xfrm>
              <a:off x="5680139" y="1151206"/>
              <a:ext cx="1733210" cy="127574"/>
              <a:chOff x="4616246" y="3878362"/>
              <a:chExt cx="5571416" cy="410087"/>
            </a:xfrm>
            <a:grpFill/>
          </p:grpSpPr>
          <p:sp>
            <p:nvSpPr>
              <p:cNvPr id="7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组合 6"/>
            <p:cNvGrpSpPr/>
            <p:nvPr/>
          </p:nvGrpSpPr>
          <p:grpSpPr>
            <a:xfrm>
              <a:off x="5677149" y="582107"/>
              <a:ext cx="1740187" cy="497339"/>
              <a:chOff x="4606634" y="2048989"/>
              <a:chExt cx="5593843" cy="1598699"/>
            </a:xfrm>
            <a:grpFill/>
          </p:grpSpPr>
          <p:sp>
            <p:nvSpPr>
              <p:cNvPr id="5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组合 10"/>
            <p:cNvGrpSpPr/>
            <p:nvPr/>
          </p:nvGrpSpPr>
          <p:grpSpPr>
            <a:xfrm>
              <a:off x="4774665" y="527202"/>
              <a:ext cx="779396" cy="777580"/>
              <a:chOff x="2105799" y="20055838"/>
              <a:chExt cx="6748090" cy="6732363"/>
            </a:xfrm>
            <a:grpFill/>
          </p:grpSpPr>
          <p:sp>
            <p:nvSpPr>
              <p:cNvPr id="14"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 name="标题 2"/>
          <p:cNvSpPr>
            <a:spLocks noGrp="1"/>
          </p:cNvSpPr>
          <p:nvPr>
            <p:ph type="title"/>
          </p:nvPr>
        </p:nvSpPr>
        <p:spPr/>
        <p:txBody>
          <a:bodyPr>
            <a:normAutofit/>
          </a:bodyPr>
          <a:lstStyle/>
          <a:p>
            <a:r>
              <a:rPr lang="en-US" altLang="zh-CN" dirty="0">
                <a:sym typeface="Arial" panose="020B0604020202020204" pitchFamily="34" charset="0"/>
              </a:rPr>
              <a:t>2.4 </a:t>
            </a:r>
            <a:r>
              <a:rPr lang="zh-CN" altLang="en-US" dirty="0">
                <a:sym typeface="Arial" panose="020B0604020202020204" pitchFamily="34" charset="0"/>
              </a:rPr>
              <a:t>鸿蒙系统的主要安全功能和安全保证技术</a:t>
            </a:r>
            <a:endParaRPr lang="zh-CN" altLang="en-US" dirty="0">
              <a:sym typeface="Arial" panose="020B0604020202020204" pitchFamily="34" charset="0"/>
            </a:endParaRPr>
          </a:p>
        </p:txBody>
      </p:sp>
      <p:sp>
        <p:nvSpPr>
          <p:cNvPr id="5" name="文本占位符 4"/>
          <p:cNvSpPr>
            <a:spLocks noGrp="1"/>
          </p:cNvSpPr>
          <p:nvPr>
            <p:ph type="body" sz="quarter" idx="10"/>
          </p:nvPr>
        </p:nvSpPr>
        <p:spPr/>
        <p:txBody>
          <a:bodyPr/>
          <a:lstStyle/>
          <a:p>
            <a:r>
              <a:rPr lang="zh-CN" altLang="en-US" dirty="0">
                <a:sym typeface="Arial" panose="020B0604020202020204" pitchFamily="34" charset="0"/>
              </a:rPr>
              <a:t>以下是鸿蒙系统的主要安全功能和安全保证技术的详细说明：</a:t>
            </a:r>
            <a:endParaRPr lang="zh-CN" altLang="en-US" dirty="0">
              <a:sym typeface="Arial" panose="020B0604020202020204" pitchFamily="34" charset="0"/>
            </a:endParaRPr>
          </a:p>
        </p:txBody>
      </p:sp>
      <p:sp>
        <p:nvSpPr>
          <p:cNvPr id="13" name="图片占位符 12"/>
          <p:cNvSpPr>
            <a:spLocks noGrp="1"/>
          </p:cNvSpPr>
          <p:nvPr>
            <p:ph type="pic" sz="quarter" idx="11"/>
          </p:nvPr>
        </p:nvSpPr>
        <p:spPr/>
      </p:sp>
      <p:pic>
        <p:nvPicPr>
          <p:cNvPr id="40" name="图片 39"/>
          <p:cNvPicPr>
            <a:picLocks noChangeAspect="1"/>
          </p:cNvPicPr>
          <p:nvPr/>
        </p:nvPicPr>
        <p:blipFill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52000"/>
                    </a14:imgEffect>
                  </a14:imgLayer>
                </a14:imgProps>
              </a:ext>
            </a:extLst>
          </a:blip>
          <a:srcRect l="26874" r="41012"/>
          <a:stretch>
            <a:fillRect/>
          </a:stretch>
        </p:blipFill>
        <p:spPr>
          <a:xfrm>
            <a:off x="4452444" y="1999138"/>
            <a:ext cx="3287111" cy="3287111"/>
          </a:xfrm>
          <a:prstGeom prst="ellipse">
            <a:avLst/>
          </a:prstGeom>
        </p:spPr>
      </p:pic>
      <p:grpSp>
        <p:nvGrpSpPr>
          <p:cNvPr id="66" name="Group 16"/>
          <p:cNvGrpSpPr/>
          <p:nvPr/>
        </p:nvGrpSpPr>
        <p:grpSpPr>
          <a:xfrm>
            <a:off x="3925850" y="1836628"/>
            <a:ext cx="4343929" cy="3606803"/>
            <a:chOff x="4239876" y="2101590"/>
            <a:chExt cx="3686848" cy="3061220"/>
          </a:xfrm>
        </p:grpSpPr>
        <p:sp>
          <p:nvSpPr>
            <p:cNvPr id="67" name="椭圆 66"/>
            <p:cNvSpPr/>
            <p:nvPr/>
          </p:nvSpPr>
          <p:spPr>
            <a:xfrm>
              <a:off x="4239876" y="2101590"/>
              <a:ext cx="1025939" cy="1025939"/>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椭圆 67"/>
            <p:cNvSpPr/>
            <p:nvPr/>
          </p:nvSpPr>
          <p:spPr>
            <a:xfrm>
              <a:off x="6900785" y="2101590"/>
              <a:ext cx="1025939" cy="1025939"/>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椭圆 68"/>
            <p:cNvSpPr/>
            <p:nvPr/>
          </p:nvSpPr>
          <p:spPr>
            <a:xfrm>
              <a:off x="4239876" y="4136871"/>
              <a:ext cx="1025939" cy="1025939"/>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椭圆 69"/>
            <p:cNvSpPr/>
            <p:nvPr/>
          </p:nvSpPr>
          <p:spPr>
            <a:xfrm>
              <a:off x="6900785" y="4179047"/>
              <a:ext cx="983763" cy="983763"/>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108"/>
            <p:cNvSpPr>
              <a:spLocks noChangeArrowheads="1"/>
            </p:cNvSpPr>
            <p:nvPr/>
          </p:nvSpPr>
          <p:spPr bwMode="auto">
            <a:xfrm>
              <a:off x="4542372" y="4510141"/>
              <a:ext cx="420947" cy="279397"/>
            </a:xfrm>
            <a:custGeom>
              <a:avLst/>
              <a:gdLst>
                <a:gd name="T0" fmla="*/ 278945 h 440259"/>
                <a:gd name="T1" fmla="*/ 278945 h 440259"/>
                <a:gd name="T2" fmla="*/ 278945 h 440259"/>
                <a:gd name="T3" fmla="*/ 278945 h 440259"/>
                <a:gd name="T4" fmla="*/ 278945 h 440259"/>
                <a:gd name="T5" fmla="*/ 278945 h 440259"/>
                <a:gd name="T6" fmla="*/ 278945 h 440259"/>
                <a:gd name="T7" fmla="*/ 278945 h 440259"/>
                <a:gd name="T8" fmla="*/ 278945 h 440259"/>
                <a:gd name="T9" fmla="*/ 278945 h 440259"/>
                <a:gd name="T10" fmla="*/ 278945 h 440259"/>
                <a:gd name="T11" fmla="*/ 278945 h 440259"/>
                <a:gd name="T12" fmla="*/ 278945 h 440259"/>
                <a:gd name="T13" fmla="*/ 278945 h 440259"/>
                <a:gd name="T14" fmla="*/ 278945 h 440259"/>
                <a:gd name="T15" fmla="*/ 278945 h 440259"/>
                <a:gd name="T16" fmla="*/ 278945 h 440259"/>
                <a:gd name="T17" fmla="*/ 278945 h 440259"/>
                <a:gd name="T18" fmla="*/ 278945 h 440259"/>
                <a:gd name="T19" fmla="*/ 278945 h 440259"/>
                <a:gd name="T20" fmla="*/ 278945 h 440259"/>
                <a:gd name="T21" fmla="*/ 278945 h 440259"/>
                <a:gd name="T22" fmla="*/ 278945 h 440259"/>
                <a:gd name="T23" fmla="*/ 278945 h 440259"/>
                <a:gd name="T24" fmla="*/ 278945 h 440259"/>
                <a:gd name="T25" fmla="*/ 278945 h 440259"/>
                <a:gd name="T26" fmla="*/ 278945 h 440259"/>
                <a:gd name="T27" fmla="*/ 278945 h 440259"/>
                <a:gd name="T28" fmla="*/ 278945 h 440259"/>
                <a:gd name="T29" fmla="*/ 278945 h 440259"/>
                <a:gd name="T30" fmla="*/ 278945 h 440259"/>
                <a:gd name="T31" fmla="*/ 278945 h 440259"/>
                <a:gd name="T32" fmla="*/ 278945 h 440259"/>
                <a:gd name="T33" fmla="*/ 278945 h 440259"/>
                <a:gd name="T34" fmla="*/ 278945 h 440259"/>
                <a:gd name="T35" fmla="*/ 278945 h 440259"/>
                <a:gd name="T36" fmla="*/ 278945 h 440259"/>
                <a:gd name="T37" fmla="*/ 278945 h 440259"/>
                <a:gd name="T38" fmla="*/ 278945 h 440259"/>
                <a:gd name="T39" fmla="*/ 278945 h 440259"/>
                <a:gd name="T40" fmla="*/ 278945 h 440259"/>
                <a:gd name="T41" fmla="*/ 278945 h 440259"/>
                <a:gd name="T42" fmla="*/ 278945 h 440259"/>
                <a:gd name="T43" fmla="*/ 278945 h 440259"/>
                <a:gd name="T44" fmla="*/ 278945 h 440259"/>
                <a:gd name="T45" fmla="*/ 278945 h 440259"/>
                <a:gd name="T46" fmla="*/ 88862 h 440259"/>
                <a:gd name="T47" fmla="*/ 88862 h 440259"/>
                <a:gd name="T48" fmla="*/ 278945 h 440259"/>
                <a:gd name="T49" fmla="*/ 278945 h 440259"/>
                <a:gd name="T50" fmla="*/ 278945 h 440259"/>
                <a:gd name="T51" fmla="*/ 278945 h 440259"/>
                <a:gd name="T52" fmla="*/ 278945 h 440259"/>
                <a:gd name="T53" fmla="*/ 278945 h 440259"/>
                <a:gd name="T54" fmla="*/ 278945 h 440259"/>
                <a:gd name="T55" fmla="*/ 278945 h 440259"/>
                <a:gd name="T56" fmla="*/ 278945 h 440259"/>
                <a:gd name="T57" fmla="*/ 278945 h 440259"/>
                <a:gd name="T58" fmla="*/ 88862 h 440259"/>
                <a:gd name="T59" fmla="*/ 88862 h 440259"/>
                <a:gd name="T60" fmla="*/ 278945 h 440259"/>
                <a:gd name="T61" fmla="*/ 278945 h 440259"/>
                <a:gd name="T62" fmla="*/ 278945 h 440259"/>
                <a:gd name="T63" fmla="*/ 278945 h 440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2" h="533">
                  <a:moveTo>
                    <a:pt x="802" y="11"/>
                  </a:moveTo>
                  <a:cubicBezTo>
                    <a:pt x="802" y="11"/>
                    <a:pt x="802" y="11"/>
                    <a:pt x="802" y="11"/>
                  </a:cubicBezTo>
                  <a:cubicBezTo>
                    <a:pt x="801" y="9"/>
                    <a:pt x="801" y="8"/>
                    <a:pt x="800" y="6"/>
                  </a:cubicBezTo>
                  <a:cubicBezTo>
                    <a:pt x="800" y="6"/>
                    <a:pt x="800" y="6"/>
                    <a:pt x="800" y="6"/>
                  </a:cubicBezTo>
                  <a:cubicBezTo>
                    <a:pt x="800" y="6"/>
                    <a:pt x="800" y="6"/>
                    <a:pt x="800" y="6"/>
                  </a:cubicBezTo>
                  <a:cubicBezTo>
                    <a:pt x="799" y="5"/>
                    <a:pt x="798" y="4"/>
                    <a:pt x="797" y="3"/>
                  </a:cubicBezTo>
                  <a:cubicBezTo>
                    <a:pt x="796" y="3"/>
                    <a:pt x="796" y="2"/>
                    <a:pt x="796" y="2"/>
                  </a:cubicBezTo>
                  <a:cubicBezTo>
                    <a:pt x="795" y="2"/>
                    <a:pt x="794" y="1"/>
                    <a:pt x="793" y="1"/>
                  </a:cubicBezTo>
                  <a:cubicBezTo>
                    <a:pt x="792" y="0"/>
                    <a:pt x="791" y="0"/>
                    <a:pt x="791" y="0"/>
                  </a:cubicBezTo>
                  <a:cubicBezTo>
                    <a:pt x="790" y="0"/>
                    <a:pt x="789" y="0"/>
                    <a:pt x="789" y="0"/>
                  </a:cubicBezTo>
                  <a:lnTo>
                    <a:pt x="789" y="0"/>
                  </a:lnTo>
                  <a:cubicBezTo>
                    <a:pt x="788" y="0"/>
                    <a:pt x="788" y="0"/>
                    <a:pt x="787" y="0"/>
                  </a:cubicBezTo>
                  <a:cubicBezTo>
                    <a:pt x="787" y="0"/>
                    <a:pt x="787" y="0"/>
                    <a:pt x="787" y="0"/>
                  </a:cubicBezTo>
                  <a:cubicBezTo>
                    <a:pt x="787" y="0"/>
                    <a:pt x="787" y="0"/>
                    <a:pt x="787" y="0"/>
                  </a:cubicBezTo>
                  <a:cubicBezTo>
                    <a:pt x="786" y="0"/>
                    <a:pt x="786" y="0"/>
                    <a:pt x="786" y="0"/>
                  </a:cubicBezTo>
                  <a:lnTo>
                    <a:pt x="12" y="160"/>
                  </a:lnTo>
                  <a:cubicBezTo>
                    <a:pt x="6" y="161"/>
                    <a:pt x="2" y="166"/>
                    <a:pt x="1" y="171"/>
                  </a:cubicBezTo>
                  <a:cubicBezTo>
                    <a:pt x="0" y="177"/>
                    <a:pt x="3" y="182"/>
                    <a:pt x="8" y="185"/>
                  </a:cubicBezTo>
                  <a:lnTo>
                    <a:pt x="230" y="302"/>
                  </a:lnTo>
                  <a:lnTo>
                    <a:pt x="269" y="518"/>
                  </a:lnTo>
                  <a:cubicBezTo>
                    <a:pt x="269" y="518"/>
                    <a:pt x="269" y="518"/>
                    <a:pt x="269" y="518"/>
                  </a:cubicBezTo>
                  <a:cubicBezTo>
                    <a:pt x="269" y="519"/>
                    <a:pt x="269" y="520"/>
                    <a:pt x="269" y="521"/>
                  </a:cubicBezTo>
                  <a:cubicBezTo>
                    <a:pt x="269" y="522"/>
                    <a:pt x="269" y="523"/>
                    <a:pt x="269" y="523"/>
                  </a:cubicBezTo>
                  <a:cubicBezTo>
                    <a:pt x="269" y="524"/>
                    <a:pt x="270" y="525"/>
                    <a:pt x="270" y="527"/>
                  </a:cubicBezTo>
                  <a:cubicBezTo>
                    <a:pt x="271" y="527"/>
                    <a:pt x="271" y="527"/>
                    <a:pt x="271" y="527"/>
                  </a:cubicBezTo>
                  <a:cubicBezTo>
                    <a:pt x="271" y="527"/>
                    <a:pt x="271" y="527"/>
                    <a:pt x="271" y="527"/>
                  </a:cubicBezTo>
                  <a:cubicBezTo>
                    <a:pt x="271" y="528"/>
                    <a:pt x="271" y="528"/>
                    <a:pt x="272" y="528"/>
                  </a:cubicBezTo>
                  <a:cubicBezTo>
                    <a:pt x="272" y="529"/>
                    <a:pt x="273" y="530"/>
                    <a:pt x="274" y="530"/>
                  </a:cubicBezTo>
                  <a:cubicBezTo>
                    <a:pt x="274" y="530"/>
                    <a:pt x="274" y="530"/>
                    <a:pt x="274" y="531"/>
                  </a:cubicBezTo>
                  <a:cubicBezTo>
                    <a:pt x="274" y="531"/>
                    <a:pt x="274" y="531"/>
                    <a:pt x="275" y="531"/>
                  </a:cubicBezTo>
                  <a:cubicBezTo>
                    <a:pt x="275" y="531"/>
                    <a:pt x="276" y="532"/>
                    <a:pt x="277" y="532"/>
                  </a:cubicBezTo>
                  <a:cubicBezTo>
                    <a:pt x="277" y="532"/>
                    <a:pt x="278" y="533"/>
                    <a:pt x="278" y="533"/>
                  </a:cubicBezTo>
                  <a:cubicBezTo>
                    <a:pt x="279" y="533"/>
                    <a:pt x="281" y="533"/>
                    <a:pt x="282" y="533"/>
                  </a:cubicBezTo>
                  <a:lnTo>
                    <a:pt x="282" y="533"/>
                  </a:lnTo>
                  <a:lnTo>
                    <a:pt x="282" y="533"/>
                  </a:lnTo>
                  <a:lnTo>
                    <a:pt x="282" y="533"/>
                  </a:lnTo>
                  <a:cubicBezTo>
                    <a:pt x="282" y="533"/>
                    <a:pt x="282" y="533"/>
                    <a:pt x="282" y="533"/>
                  </a:cubicBezTo>
                  <a:cubicBezTo>
                    <a:pt x="282" y="533"/>
                    <a:pt x="282" y="533"/>
                    <a:pt x="283" y="533"/>
                  </a:cubicBezTo>
                  <a:cubicBezTo>
                    <a:pt x="286" y="533"/>
                    <a:pt x="290" y="532"/>
                    <a:pt x="292" y="529"/>
                  </a:cubicBezTo>
                  <a:lnTo>
                    <a:pt x="440" y="431"/>
                  </a:lnTo>
                  <a:lnTo>
                    <a:pt x="595" y="531"/>
                  </a:lnTo>
                  <a:cubicBezTo>
                    <a:pt x="597" y="532"/>
                    <a:pt x="599" y="533"/>
                    <a:pt x="602" y="533"/>
                  </a:cubicBezTo>
                  <a:cubicBezTo>
                    <a:pt x="603" y="533"/>
                    <a:pt x="605" y="533"/>
                    <a:pt x="606" y="533"/>
                  </a:cubicBezTo>
                  <a:cubicBezTo>
                    <a:pt x="610" y="531"/>
                    <a:pt x="613" y="528"/>
                    <a:pt x="614" y="524"/>
                  </a:cubicBezTo>
                  <a:lnTo>
                    <a:pt x="800" y="20"/>
                  </a:lnTo>
                  <a:cubicBezTo>
                    <a:pt x="801" y="18"/>
                    <a:pt x="802" y="16"/>
                    <a:pt x="802" y="13"/>
                  </a:cubicBezTo>
                  <a:cubicBezTo>
                    <a:pt x="802" y="12"/>
                    <a:pt x="802" y="12"/>
                    <a:pt x="802" y="11"/>
                  </a:cubicBezTo>
                  <a:close/>
                  <a:moveTo>
                    <a:pt x="647" y="101"/>
                  </a:moveTo>
                  <a:lnTo>
                    <a:pt x="327" y="336"/>
                  </a:lnTo>
                  <a:cubicBezTo>
                    <a:pt x="327" y="336"/>
                    <a:pt x="326" y="337"/>
                    <a:pt x="326" y="337"/>
                  </a:cubicBezTo>
                  <a:cubicBezTo>
                    <a:pt x="326" y="337"/>
                    <a:pt x="326" y="337"/>
                    <a:pt x="325" y="338"/>
                  </a:cubicBezTo>
                  <a:cubicBezTo>
                    <a:pt x="325" y="338"/>
                    <a:pt x="325" y="338"/>
                    <a:pt x="325" y="339"/>
                  </a:cubicBezTo>
                  <a:cubicBezTo>
                    <a:pt x="324" y="339"/>
                    <a:pt x="324" y="339"/>
                    <a:pt x="324" y="340"/>
                  </a:cubicBezTo>
                  <a:cubicBezTo>
                    <a:pt x="323" y="340"/>
                    <a:pt x="323" y="341"/>
                    <a:pt x="323" y="342"/>
                  </a:cubicBezTo>
                  <a:cubicBezTo>
                    <a:pt x="323" y="342"/>
                    <a:pt x="323" y="342"/>
                    <a:pt x="323" y="343"/>
                  </a:cubicBezTo>
                  <a:cubicBezTo>
                    <a:pt x="323" y="343"/>
                    <a:pt x="322" y="343"/>
                    <a:pt x="322" y="343"/>
                  </a:cubicBezTo>
                  <a:lnTo>
                    <a:pt x="286" y="462"/>
                  </a:lnTo>
                  <a:lnTo>
                    <a:pt x="257" y="301"/>
                  </a:lnTo>
                  <a:lnTo>
                    <a:pt x="647" y="101"/>
                  </a:lnTo>
                  <a:close/>
                  <a:moveTo>
                    <a:pt x="306" y="487"/>
                  </a:moveTo>
                  <a:lnTo>
                    <a:pt x="343" y="367"/>
                  </a:lnTo>
                  <a:lnTo>
                    <a:pt x="399" y="404"/>
                  </a:lnTo>
                  <a:lnTo>
                    <a:pt x="416" y="415"/>
                  </a:lnTo>
                  <a:lnTo>
                    <a:pt x="361" y="451"/>
                  </a:lnTo>
                  <a:lnTo>
                    <a:pt x="306" y="487"/>
                  </a:lnTo>
                  <a:close/>
                </a:path>
              </a:pathLst>
            </a:custGeom>
            <a:solidFill>
              <a:srgbClr val="FFFFFF"/>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20000"/>
                </a:lnSpc>
                <a:defRPr/>
              </a:pP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113"/>
            <p:cNvSpPr>
              <a:spLocks noChangeArrowheads="1"/>
            </p:cNvSpPr>
            <p:nvPr/>
          </p:nvSpPr>
          <p:spPr bwMode="auto">
            <a:xfrm>
              <a:off x="7178202" y="4428084"/>
              <a:ext cx="442946" cy="485689"/>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rgbClr val="FFFFFF"/>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20000"/>
                </a:lnSpc>
                <a:defRPr/>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115"/>
            <p:cNvSpPr>
              <a:spLocks noChangeArrowheads="1"/>
            </p:cNvSpPr>
            <p:nvPr/>
          </p:nvSpPr>
          <p:spPr bwMode="auto">
            <a:xfrm>
              <a:off x="4566756" y="2444412"/>
              <a:ext cx="372180" cy="370669"/>
            </a:xfrm>
            <a:custGeom>
              <a:avLst/>
              <a:gdLst>
                <a:gd name="connsiteX0" fmla="*/ 0 w 608344"/>
                <a:gd name="connsiteY0" fmla="*/ 537850 h 605875"/>
                <a:gd name="connsiteX1" fmla="*/ 608344 w 608344"/>
                <a:gd name="connsiteY1" fmla="*/ 537850 h 605875"/>
                <a:gd name="connsiteX2" fmla="*/ 608344 w 608344"/>
                <a:gd name="connsiteY2" fmla="*/ 605875 h 605875"/>
                <a:gd name="connsiteX3" fmla="*/ 0 w 608344"/>
                <a:gd name="connsiteY3" fmla="*/ 605875 h 605875"/>
                <a:gd name="connsiteX4" fmla="*/ 25404 w 608344"/>
                <a:gd name="connsiteY4" fmla="*/ 377807 h 605875"/>
                <a:gd name="connsiteX5" fmla="*/ 195114 w 608344"/>
                <a:gd name="connsiteY5" fmla="*/ 377807 h 605875"/>
                <a:gd name="connsiteX6" fmla="*/ 195114 w 608344"/>
                <a:gd name="connsiteY6" fmla="*/ 510258 h 605875"/>
                <a:gd name="connsiteX7" fmla="*/ 25404 w 608344"/>
                <a:gd name="connsiteY7" fmla="*/ 510258 h 605875"/>
                <a:gd name="connsiteX8" fmla="*/ 219317 w 608344"/>
                <a:gd name="connsiteY8" fmla="*/ 262927 h 605875"/>
                <a:gd name="connsiteX9" fmla="*/ 389027 w 608344"/>
                <a:gd name="connsiteY9" fmla="*/ 262927 h 605875"/>
                <a:gd name="connsiteX10" fmla="*/ 389027 w 608344"/>
                <a:gd name="connsiteY10" fmla="*/ 510259 h 605875"/>
                <a:gd name="connsiteX11" fmla="*/ 219317 w 608344"/>
                <a:gd name="connsiteY11" fmla="*/ 510259 h 605875"/>
                <a:gd name="connsiteX12" fmla="*/ 412313 w 608344"/>
                <a:gd name="connsiteY12" fmla="*/ 133369 h 605875"/>
                <a:gd name="connsiteX13" fmla="*/ 582093 w 608344"/>
                <a:gd name="connsiteY13" fmla="*/ 133369 h 605875"/>
                <a:gd name="connsiteX14" fmla="*/ 582093 w 608344"/>
                <a:gd name="connsiteY14" fmla="*/ 510259 h 605875"/>
                <a:gd name="connsiteX15" fmla="*/ 412313 w 608344"/>
                <a:gd name="connsiteY15" fmla="*/ 510259 h 605875"/>
                <a:gd name="connsiteX16" fmla="*/ 463479 w 608344"/>
                <a:gd name="connsiteY16" fmla="*/ 0 h 605875"/>
                <a:gd name="connsiteX17" fmla="*/ 554150 w 608344"/>
                <a:gd name="connsiteY17" fmla="*/ 52977 h 605875"/>
                <a:gd name="connsiteX18" fmla="*/ 462928 w 608344"/>
                <a:gd name="connsiteY18" fmla="*/ 104963 h 605875"/>
                <a:gd name="connsiteX19" fmla="*/ 463038 w 608344"/>
                <a:gd name="connsiteY19" fmla="*/ 73574 h 605875"/>
                <a:gd name="connsiteX20" fmla="*/ 360565 w 608344"/>
                <a:gd name="connsiteY20" fmla="*/ 73023 h 605875"/>
                <a:gd name="connsiteX21" fmla="*/ 359462 w 608344"/>
                <a:gd name="connsiteY21" fmla="*/ 192195 h 605875"/>
                <a:gd name="connsiteX22" fmla="*/ 183305 w 608344"/>
                <a:gd name="connsiteY22" fmla="*/ 192195 h 605875"/>
                <a:gd name="connsiteX23" fmla="*/ 183305 w 608344"/>
                <a:gd name="connsiteY23" fmla="*/ 320508 h 605875"/>
                <a:gd name="connsiteX24" fmla="*/ 51160 w 608344"/>
                <a:gd name="connsiteY24" fmla="*/ 320508 h 605875"/>
                <a:gd name="connsiteX25" fmla="*/ 51160 w 608344"/>
                <a:gd name="connsiteY25" fmla="*/ 278435 h 605875"/>
                <a:gd name="connsiteX26" fmla="*/ 141058 w 608344"/>
                <a:gd name="connsiteY26" fmla="*/ 278435 h 605875"/>
                <a:gd name="connsiteX27" fmla="*/ 141058 w 608344"/>
                <a:gd name="connsiteY27" fmla="*/ 150121 h 605875"/>
                <a:gd name="connsiteX28" fmla="*/ 317656 w 608344"/>
                <a:gd name="connsiteY28" fmla="*/ 150121 h 605875"/>
                <a:gd name="connsiteX29" fmla="*/ 318760 w 608344"/>
                <a:gd name="connsiteY29" fmla="*/ 30729 h 605875"/>
                <a:gd name="connsiteX30" fmla="*/ 463259 w 608344"/>
                <a:gd name="connsiteY30" fmla="*/ 31500 h 605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8344" h="605875">
                  <a:moveTo>
                    <a:pt x="0" y="537850"/>
                  </a:moveTo>
                  <a:lnTo>
                    <a:pt x="608344" y="537850"/>
                  </a:lnTo>
                  <a:lnTo>
                    <a:pt x="608344" y="605875"/>
                  </a:lnTo>
                  <a:lnTo>
                    <a:pt x="0" y="605875"/>
                  </a:lnTo>
                  <a:close/>
                  <a:moveTo>
                    <a:pt x="25404" y="377807"/>
                  </a:moveTo>
                  <a:lnTo>
                    <a:pt x="195114" y="377807"/>
                  </a:lnTo>
                  <a:lnTo>
                    <a:pt x="195114" y="510258"/>
                  </a:lnTo>
                  <a:lnTo>
                    <a:pt x="25404" y="510258"/>
                  </a:lnTo>
                  <a:close/>
                  <a:moveTo>
                    <a:pt x="219317" y="262927"/>
                  </a:moveTo>
                  <a:lnTo>
                    <a:pt x="389027" y="262927"/>
                  </a:lnTo>
                  <a:lnTo>
                    <a:pt x="389027" y="510259"/>
                  </a:lnTo>
                  <a:lnTo>
                    <a:pt x="219317" y="510259"/>
                  </a:lnTo>
                  <a:close/>
                  <a:moveTo>
                    <a:pt x="412313" y="133369"/>
                  </a:moveTo>
                  <a:lnTo>
                    <a:pt x="582093" y="133369"/>
                  </a:lnTo>
                  <a:lnTo>
                    <a:pt x="582093" y="510259"/>
                  </a:lnTo>
                  <a:lnTo>
                    <a:pt x="412313" y="510259"/>
                  </a:lnTo>
                  <a:close/>
                  <a:moveTo>
                    <a:pt x="463479" y="0"/>
                  </a:moveTo>
                  <a:lnTo>
                    <a:pt x="554150" y="52977"/>
                  </a:lnTo>
                  <a:lnTo>
                    <a:pt x="462928" y="104963"/>
                  </a:lnTo>
                  <a:lnTo>
                    <a:pt x="463038" y="73574"/>
                  </a:lnTo>
                  <a:lnTo>
                    <a:pt x="360565" y="73023"/>
                  </a:lnTo>
                  <a:lnTo>
                    <a:pt x="359462" y="192195"/>
                  </a:lnTo>
                  <a:lnTo>
                    <a:pt x="183305" y="192195"/>
                  </a:lnTo>
                  <a:lnTo>
                    <a:pt x="183305" y="320508"/>
                  </a:lnTo>
                  <a:lnTo>
                    <a:pt x="51160" y="320508"/>
                  </a:lnTo>
                  <a:lnTo>
                    <a:pt x="51160" y="278435"/>
                  </a:lnTo>
                  <a:lnTo>
                    <a:pt x="141058" y="278435"/>
                  </a:lnTo>
                  <a:lnTo>
                    <a:pt x="141058" y="150121"/>
                  </a:lnTo>
                  <a:lnTo>
                    <a:pt x="317656" y="150121"/>
                  </a:lnTo>
                  <a:lnTo>
                    <a:pt x="318760" y="30729"/>
                  </a:lnTo>
                  <a:lnTo>
                    <a:pt x="463259" y="31500"/>
                  </a:lnTo>
                  <a:close/>
                </a:path>
              </a:pathLst>
            </a:custGeom>
            <a:solidFill>
              <a:srgbClr val="FFFFFF"/>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20000"/>
                </a:lnSpc>
                <a:defRPr/>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5"/>
            <p:cNvSpPr>
              <a:spLocks noChangeArrowheads="1"/>
            </p:cNvSpPr>
            <p:nvPr/>
          </p:nvSpPr>
          <p:spPr bwMode="auto">
            <a:xfrm>
              <a:off x="7195629" y="2455759"/>
              <a:ext cx="394073" cy="317599"/>
            </a:xfrm>
            <a:custGeom>
              <a:avLst/>
              <a:gdLst>
                <a:gd name="connsiteX0" fmla="*/ 50882 w 608344"/>
                <a:gd name="connsiteY0" fmla="*/ 115887 h 490289"/>
                <a:gd name="connsiteX1" fmla="*/ 50882 w 608344"/>
                <a:gd name="connsiteY1" fmla="*/ 201112 h 490289"/>
                <a:gd name="connsiteX2" fmla="*/ 438489 w 608344"/>
                <a:gd name="connsiteY2" fmla="*/ 201112 h 490289"/>
                <a:gd name="connsiteX3" fmla="*/ 438489 w 608344"/>
                <a:gd name="connsiteY3" fmla="*/ 162825 h 490289"/>
                <a:gd name="connsiteX4" fmla="*/ 219567 w 608344"/>
                <a:gd name="connsiteY4" fmla="*/ 162825 h 490289"/>
                <a:gd name="connsiteX5" fmla="*/ 174400 w 608344"/>
                <a:gd name="connsiteY5" fmla="*/ 135399 h 490289"/>
                <a:gd name="connsiteX6" fmla="*/ 165459 w 608344"/>
                <a:gd name="connsiteY6" fmla="*/ 118372 h 490289"/>
                <a:gd name="connsiteX7" fmla="*/ 164260 w 608344"/>
                <a:gd name="connsiteY7" fmla="*/ 115887 h 490289"/>
                <a:gd name="connsiteX8" fmla="*/ 50697 w 608344"/>
                <a:gd name="connsiteY8" fmla="*/ 64991 h 490289"/>
                <a:gd name="connsiteX9" fmla="*/ 164445 w 608344"/>
                <a:gd name="connsiteY9" fmla="*/ 64991 h 490289"/>
                <a:gd name="connsiteX10" fmla="*/ 210718 w 608344"/>
                <a:gd name="connsiteY10" fmla="*/ 94995 h 490289"/>
                <a:gd name="connsiteX11" fmla="*/ 219567 w 608344"/>
                <a:gd name="connsiteY11" fmla="*/ 112022 h 490289"/>
                <a:gd name="connsiteX12" fmla="*/ 438674 w 608344"/>
                <a:gd name="connsiteY12" fmla="*/ 112022 h 490289"/>
                <a:gd name="connsiteX13" fmla="*/ 489371 w 608344"/>
                <a:gd name="connsiteY13" fmla="*/ 162641 h 490289"/>
                <a:gd name="connsiteX14" fmla="*/ 489371 w 608344"/>
                <a:gd name="connsiteY14" fmla="*/ 445560 h 490289"/>
                <a:gd name="connsiteX15" fmla="*/ 444665 w 608344"/>
                <a:gd name="connsiteY15" fmla="*/ 490289 h 490289"/>
                <a:gd name="connsiteX16" fmla="*/ 44798 w 608344"/>
                <a:gd name="connsiteY16" fmla="*/ 490289 h 490289"/>
                <a:gd name="connsiteX17" fmla="*/ 0 w 608344"/>
                <a:gd name="connsiteY17" fmla="*/ 445560 h 490289"/>
                <a:gd name="connsiteX18" fmla="*/ 0 w 608344"/>
                <a:gd name="connsiteY18" fmla="*/ 115611 h 490289"/>
                <a:gd name="connsiteX19" fmla="*/ 50697 w 608344"/>
                <a:gd name="connsiteY19" fmla="*/ 64991 h 490289"/>
                <a:gd name="connsiteX20" fmla="*/ 261904 w 608344"/>
                <a:gd name="connsiteY20" fmla="*/ 0 h 490289"/>
                <a:gd name="connsiteX21" fmla="*/ 519660 w 608344"/>
                <a:gd name="connsiteY21" fmla="*/ 0 h 490289"/>
                <a:gd name="connsiteX22" fmla="*/ 608344 w 608344"/>
                <a:gd name="connsiteY22" fmla="*/ 88635 h 490289"/>
                <a:gd name="connsiteX23" fmla="*/ 608344 w 608344"/>
                <a:gd name="connsiteY23" fmla="*/ 335764 h 490289"/>
                <a:gd name="connsiteX24" fmla="*/ 578107 w 608344"/>
                <a:gd name="connsiteY24" fmla="*/ 365953 h 490289"/>
                <a:gd name="connsiteX25" fmla="*/ 547961 w 608344"/>
                <a:gd name="connsiteY25" fmla="*/ 335764 h 490289"/>
                <a:gd name="connsiteX26" fmla="*/ 547961 w 608344"/>
                <a:gd name="connsiteY26" fmla="*/ 88635 h 490289"/>
                <a:gd name="connsiteX27" fmla="*/ 519660 w 608344"/>
                <a:gd name="connsiteY27" fmla="*/ 60379 h 490289"/>
                <a:gd name="connsiteX28" fmla="*/ 261904 w 608344"/>
                <a:gd name="connsiteY28" fmla="*/ 60379 h 490289"/>
                <a:gd name="connsiteX29" fmla="*/ 231666 w 608344"/>
                <a:gd name="connsiteY29" fmla="*/ 30190 h 490289"/>
                <a:gd name="connsiteX30" fmla="*/ 261904 w 608344"/>
                <a:gd name="connsiteY30" fmla="*/ 0 h 49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8344" h="490289">
                  <a:moveTo>
                    <a:pt x="50882" y="115887"/>
                  </a:moveTo>
                  <a:lnTo>
                    <a:pt x="50882" y="201112"/>
                  </a:lnTo>
                  <a:lnTo>
                    <a:pt x="438489" y="201112"/>
                  </a:lnTo>
                  <a:lnTo>
                    <a:pt x="438489" y="162825"/>
                  </a:lnTo>
                  <a:lnTo>
                    <a:pt x="219567" y="162825"/>
                  </a:lnTo>
                  <a:cubicBezTo>
                    <a:pt x="200578" y="162825"/>
                    <a:pt x="183065" y="152241"/>
                    <a:pt x="174400" y="135399"/>
                  </a:cubicBezTo>
                  <a:lnTo>
                    <a:pt x="165459" y="118372"/>
                  </a:lnTo>
                  <a:cubicBezTo>
                    <a:pt x="165090" y="117544"/>
                    <a:pt x="164629" y="116715"/>
                    <a:pt x="164260" y="115887"/>
                  </a:cubicBezTo>
                  <a:close/>
                  <a:moveTo>
                    <a:pt x="50697" y="64991"/>
                  </a:moveTo>
                  <a:lnTo>
                    <a:pt x="164445" y="64991"/>
                  </a:lnTo>
                  <a:cubicBezTo>
                    <a:pt x="184447" y="64991"/>
                    <a:pt x="202514" y="76772"/>
                    <a:pt x="210718" y="94995"/>
                  </a:cubicBezTo>
                  <a:lnTo>
                    <a:pt x="219567" y="112022"/>
                  </a:lnTo>
                  <a:lnTo>
                    <a:pt x="438674" y="112022"/>
                  </a:lnTo>
                  <a:cubicBezTo>
                    <a:pt x="466696" y="112022"/>
                    <a:pt x="489371" y="134662"/>
                    <a:pt x="489371" y="162641"/>
                  </a:cubicBezTo>
                  <a:lnTo>
                    <a:pt x="489371" y="445560"/>
                  </a:lnTo>
                  <a:cubicBezTo>
                    <a:pt x="489371" y="470225"/>
                    <a:pt x="469369" y="490289"/>
                    <a:pt x="444665" y="490289"/>
                  </a:cubicBezTo>
                  <a:lnTo>
                    <a:pt x="44798" y="490289"/>
                  </a:lnTo>
                  <a:cubicBezTo>
                    <a:pt x="20002" y="490289"/>
                    <a:pt x="0" y="470225"/>
                    <a:pt x="0" y="445560"/>
                  </a:cubicBezTo>
                  <a:lnTo>
                    <a:pt x="0" y="115611"/>
                  </a:lnTo>
                  <a:cubicBezTo>
                    <a:pt x="0" y="87632"/>
                    <a:pt x="22675" y="64991"/>
                    <a:pt x="50697" y="64991"/>
                  </a:cubicBezTo>
                  <a:close/>
                  <a:moveTo>
                    <a:pt x="261904" y="0"/>
                  </a:moveTo>
                  <a:lnTo>
                    <a:pt x="519660" y="0"/>
                  </a:lnTo>
                  <a:cubicBezTo>
                    <a:pt x="568611" y="0"/>
                    <a:pt x="608344" y="39762"/>
                    <a:pt x="608344" y="88635"/>
                  </a:cubicBezTo>
                  <a:lnTo>
                    <a:pt x="608344" y="335764"/>
                  </a:lnTo>
                  <a:cubicBezTo>
                    <a:pt x="608344" y="352423"/>
                    <a:pt x="594885" y="365953"/>
                    <a:pt x="578107" y="365953"/>
                  </a:cubicBezTo>
                  <a:cubicBezTo>
                    <a:pt x="561421" y="365953"/>
                    <a:pt x="547961" y="352423"/>
                    <a:pt x="547961" y="335764"/>
                  </a:cubicBezTo>
                  <a:lnTo>
                    <a:pt x="547961" y="88635"/>
                  </a:lnTo>
                  <a:cubicBezTo>
                    <a:pt x="547961" y="72988"/>
                    <a:pt x="535240" y="60379"/>
                    <a:pt x="519660" y="60379"/>
                  </a:cubicBezTo>
                  <a:lnTo>
                    <a:pt x="261904" y="60379"/>
                  </a:lnTo>
                  <a:cubicBezTo>
                    <a:pt x="245218" y="60379"/>
                    <a:pt x="231666" y="46849"/>
                    <a:pt x="231666" y="30190"/>
                  </a:cubicBezTo>
                  <a:cubicBezTo>
                    <a:pt x="231666" y="13530"/>
                    <a:pt x="245218" y="0"/>
                    <a:pt x="261904" y="0"/>
                  </a:cubicBezTo>
                  <a:close/>
                </a:path>
              </a:pathLst>
            </a:custGeom>
            <a:solidFill>
              <a:srgbClr val="FFFFFF"/>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20000"/>
                </a:lnSpc>
                <a:defRPr/>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组合 25"/>
          <p:cNvGrpSpPr/>
          <p:nvPr/>
        </p:nvGrpSpPr>
        <p:grpSpPr>
          <a:xfrm>
            <a:off x="8488881" y="1851899"/>
            <a:ext cx="3130689" cy="1496785"/>
            <a:chOff x="7483988" y="3339882"/>
            <a:chExt cx="3130689" cy="1496785"/>
          </a:xfrm>
        </p:grpSpPr>
        <p:sp>
          <p:nvSpPr>
            <p:cNvPr id="27" name="矩形 26"/>
            <p:cNvSpPr/>
            <p:nvPr/>
          </p:nvSpPr>
          <p:spPr>
            <a:xfrm>
              <a:off x="7483989" y="3732519"/>
              <a:ext cx="2728517" cy="110414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鸿蒙系统提供了安全的用户认证和身份验证功能。用户在进行敏感操作之前必须通过有效的身份验证才能访问系统资源。</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矩形 27"/>
            <p:cNvSpPr/>
            <p:nvPr/>
          </p:nvSpPr>
          <p:spPr>
            <a:xfrm>
              <a:off x="7483988" y="3339882"/>
              <a:ext cx="3130689" cy="42986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(2) </a:t>
              </a:r>
              <a:r>
                <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安全认证和身份验证</a:t>
              </a:r>
              <a:endPar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组合 28"/>
          <p:cNvGrpSpPr/>
          <p:nvPr/>
        </p:nvGrpSpPr>
        <p:grpSpPr>
          <a:xfrm>
            <a:off x="8488882" y="4264154"/>
            <a:ext cx="2728517" cy="1496785"/>
            <a:chOff x="7483989" y="3339882"/>
            <a:chExt cx="2728517" cy="1496785"/>
          </a:xfrm>
        </p:grpSpPr>
        <p:sp>
          <p:nvSpPr>
            <p:cNvPr id="30" name="矩形 29"/>
            <p:cNvSpPr/>
            <p:nvPr/>
          </p:nvSpPr>
          <p:spPr>
            <a:xfrm>
              <a:off x="7483989" y="3732519"/>
              <a:ext cx="2728517" cy="110414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鸿蒙系统提供了安全传输层，用于保护敏感数据在网络上的传输。该传输层使用安全协议和加密算法来防止数据的窃听和篡改。</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矩形 30"/>
            <p:cNvSpPr/>
            <p:nvPr/>
          </p:nvSpPr>
          <p:spPr>
            <a:xfrm>
              <a:off x="7483989" y="3339882"/>
              <a:ext cx="2050552" cy="42986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(4) </a:t>
              </a:r>
              <a:r>
                <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安全传输层</a:t>
              </a:r>
              <a:endPar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2" name="组合 31"/>
          <p:cNvGrpSpPr/>
          <p:nvPr/>
        </p:nvGrpSpPr>
        <p:grpSpPr>
          <a:xfrm>
            <a:off x="995692" y="1851899"/>
            <a:ext cx="2728517" cy="1755318"/>
            <a:chOff x="7483989" y="3339882"/>
            <a:chExt cx="2728517" cy="1755318"/>
          </a:xfrm>
        </p:grpSpPr>
        <p:sp>
          <p:nvSpPr>
            <p:cNvPr id="33" name="矩形 32"/>
            <p:cNvSpPr/>
            <p:nvPr/>
          </p:nvSpPr>
          <p:spPr>
            <a:xfrm>
              <a:off x="7483989" y="3732519"/>
              <a:ext cx="2728517" cy="136268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鸿蒙系统采用访问控制机制来保护系统资源和用户数据的访问。该系统实现了基于权限的访问控制，使用权限来限制用户和系统进程对资源的访问。</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矩形 33"/>
            <p:cNvSpPr/>
            <p:nvPr/>
          </p:nvSpPr>
          <p:spPr>
            <a:xfrm>
              <a:off x="7483989" y="3339882"/>
              <a:ext cx="2050552" cy="42986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(1) </a:t>
              </a:r>
              <a:r>
                <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访问控制</a:t>
              </a:r>
              <a:endPar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5" name="组合 34"/>
          <p:cNvGrpSpPr/>
          <p:nvPr/>
        </p:nvGrpSpPr>
        <p:grpSpPr>
          <a:xfrm>
            <a:off x="995692" y="4264154"/>
            <a:ext cx="2728517" cy="1755318"/>
            <a:chOff x="7483989" y="3339882"/>
            <a:chExt cx="2728517" cy="1755318"/>
          </a:xfrm>
        </p:grpSpPr>
        <p:sp>
          <p:nvSpPr>
            <p:cNvPr id="36" name="矩形 35"/>
            <p:cNvSpPr/>
            <p:nvPr/>
          </p:nvSpPr>
          <p:spPr>
            <a:xfrm>
              <a:off x="7483989" y="3732519"/>
              <a:ext cx="2728517" cy="136268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鸿蒙系统支持数据的加密和保护，确保用户数据的机密性和完整性。它提供了安全的数据传输和存储功能，包括加密文件系统、加密通信等。</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矩形 36"/>
            <p:cNvSpPr/>
            <p:nvPr/>
          </p:nvSpPr>
          <p:spPr>
            <a:xfrm>
              <a:off x="7483989" y="3339882"/>
              <a:ext cx="2707426" cy="42986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(3)</a:t>
              </a:r>
              <a:r>
                <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 加密和数据保护</a:t>
              </a:r>
              <a:endPar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 name="组合 3"/>
          <p:cNvGrpSpPr/>
          <p:nvPr/>
        </p:nvGrpSpPr>
        <p:grpSpPr>
          <a:xfrm>
            <a:off x="9908728" y="457198"/>
            <a:ext cx="1689105" cy="497002"/>
            <a:chOff x="4774665" y="527202"/>
            <a:chExt cx="2642671" cy="777580"/>
          </a:xfrm>
          <a:solidFill>
            <a:srgbClr val="9A0001"/>
          </a:solidFill>
        </p:grpSpPr>
        <p:grpSp>
          <p:nvGrpSpPr>
            <p:cNvPr id="6" name="组合 5"/>
            <p:cNvGrpSpPr/>
            <p:nvPr/>
          </p:nvGrpSpPr>
          <p:grpSpPr>
            <a:xfrm>
              <a:off x="5680139" y="1151206"/>
              <a:ext cx="1733210" cy="127574"/>
              <a:chOff x="4616246" y="3878362"/>
              <a:chExt cx="5571416" cy="410087"/>
            </a:xfrm>
            <a:grpFill/>
          </p:grpSpPr>
          <p:sp>
            <p:nvSpPr>
              <p:cNvPr id="59"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组合 6"/>
            <p:cNvGrpSpPr/>
            <p:nvPr/>
          </p:nvGrpSpPr>
          <p:grpSpPr>
            <a:xfrm>
              <a:off x="5677149" y="582107"/>
              <a:ext cx="1740187" cy="497339"/>
              <a:chOff x="4606634" y="2048989"/>
              <a:chExt cx="5593843" cy="1598699"/>
            </a:xfrm>
            <a:grpFill/>
          </p:grpSpPr>
          <p:sp>
            <p:nvSpPr>
              <p:cNvPr id="47"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p:nvGrpSpPr>
          <p:grpSpPr>
            <a:xfrm>
              <a:off x="4774665" y="527202"/>
              <a:ext cx="779396" cy="777580"/>
              <a:chOff x="2105799" y="20055838"/>
              <a:chExt cx="6748090" cy="6732363"/>
            </a:xfrm>
            <a:grpFill/>
          </p:grpSpPr>
          <p:sp>
            <p:nvSpPr>
              <p:cNvPr id="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12192000" cy="6858000"/>
          </a:xfrm>
          <a:prstGeom prst="rect">
            <a:avLst/>
          </a:prstGeom>
        </p:spPr>
      </p:pic>
      <p:sp>
        <p:nvSpPr>
          <p:cNvPr id="10" name="灯片编号占位符 9"/>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 name="标题 2"/>
          <p:cNvSpPr>
            <a:spLocks noGrp="1"/>
          </p:cNvSpPr>
          <p:nvPr>
            <p:ph type="title"/>
          </p:nvPr>
        </p:nvSpPr>
        <p:spPr/>
        <p:txBody>
          <a:bodyPr>
            <a:normAutofit/>
          </a:bodyPr>
          <a:lstStyle/>
          <a:p>
            <a:r>
              <a:rPr lang="en-US" altLang="zh-CN" dirty="0">
                <a:sym typeface="Arial" panose="020B0604020202020204" pitchFamily="34" charset="0"/>
              </a:rPr>
              <a:t>2.4 </a:t>
            </a:r>
            <a:r>
              <a:rPr lang="zh-CN" altLang="en-US" dirty="0">
                <a:sym typeface="Arial" panose="020B0604020202020204" pitchFamily="34" charset="0"/>
              </a:rPr>
              <a:t>鸿蒙系统的主要安全功能和安全保证技术</a:t>
            </a:r>
            <a:endParaRPr lang="zh-CN" altLang="en-US" dirty="0">
              <a:sym typeface="Arial" panose="020B0604020202020204" pitchFamily="34" charset="0"/>
            </a:endParaRPr>
          </a:p>
        </p:txBody>
      </p:sp>
      <p:sp>
        <p:nvSpPr>
          <p:cNvPr id="5" name="文本占位符 4"/>
          <p:cNvSpPr>
            <a:spLocks noGrp="1"/>
          </p:cNvSpPr>
          <p:nvPr>
            <p:ph type="body" sz="quarter" idx="10"/>
          </p:nvPr>
        </p:nvSpPr>
        <p:spPr/>
        <p:txBody>
          <a:bodyPr/>
          <a:lstStyle/>
          <a:p>
            <a:r>
              <a:rPr lang="zh-CN" altLang="en-US" dirty="0">
                <a:sym typeface="Arial" panose="020B0604020202020204" pitchFamily="34" charset="0"/>
              </a:rPr>
              <a:t>以下是鸿蒙系统的主要安全功能和安全保证技术的详细说明：</a:t>
            </a:r>
            <a:endParaRPr lang="zh-CN" altLang="en-US" dirty="0">
              <a:sym typeface="Arial" panose="020B0604020202020204" pitchFamily="34" charset="0"/>
            </a:endParaRPr>
          </a:p>
        </p:txBody>
      </p:sp>
      <p:sp>
        <p:nvSpPr>
          <p:cNvPr id="13" name="图片占位符 12"/>
          <p:cNvSpPr>
            <a:spLocks noGrp="1"/>
          </p:cNvSpPr>
          <p:nvPr>
            <p:ph type="pic" sz="quarter" idx="11"/>
          </p:nvPr>
        </p:nvSpPr>
        <p:spPr/>
      </p:sp>
      <p:pic>
        <p:nvPicPr>
          <p:cNvPr id="40" name="图片 39"/>
          <p:cNvPicPr>
            <a:picLocks noChangeAspect="1"/>
          </p:cNvPicPr>
          <p:nvPr/>
        </p:nvPicPr>
        <p:blipFill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52000"/>
                    </a14:imgEffect>
                  </a14:imgLayer>
                </a14:imgProps>
              </a:ext>
            </a:extLst>
          </a:blip>
          <a:srcRect l="26874" r="41012"/>
          <a:stretch>
            <a:fillRect/>
          </a:stretch>
        </p:blipFill>
        <p:spPr>
          <a:xfrm>
            <a:off x="4452444" y="1999138"/>
            <a:ext cx="3287111" cy="3287111"/>
          </a:xfrm>
          <a:prstGeom prst="ellipse">
            <a:avLst/>
          </a:prstGeom>
        </p:spPr>
      </p:pic>
      <p:grpSp>
        <p:nvGrpSpPr>
          <p:cNvPr id="66" name="Group 16"/>
          <p:cNvGrpSpPr/>
          <p:nvPr/>
        </p:nvGrpSpPr>
        <p:grpSpPr>
          <a:xfrm>
            <a:off x="3925850" y="1836628"/>
            <a:ext cx="4343929" cy="3606803"/>
            <a:chOff x="4239876" y="2101590"/>
            <a:chExt cx="3686848" cy="3061220"/>
          </a:xfrm>
        </p:grpSpPr>
        <p:sp>
          <p:nvSpPr>
            <p:cNvPr id="67" name="椭圆 66"/>
            <p:cNvSpPr/>
            <p:nvPr/>
          </p:nvSpPr>
          <p:spPr>
            <a:xfrm>
              <a:off x="4239876" y="2101590"/>
              <a:ext cx="1025939" cy="1025939"/>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椭圆 67"/>
            <p:cNvSpPr/>
            <p:nvPr/>
          </p:nvSpPr>
          <p:spPr>
            <a:xfrm>
              <a:off x="6900785" y="2101590"/>
              <a:ext cx="1025939" cy="1025939"/>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椭圆 68"/>
            <p:cNvSpPr/>
            <p:nvPr/>
          </p:nvSpPr>
          <p:spPr>
            <a:xfrm>
              <a:off x="4239876" y="4136871"/>
              <a:ext cx="1025939" cy="1025939"/>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椭圆 69"/>
            <p:cNvSpPr/>
            <p:nvPr/>
          </p:nvSpPr>
          <p:spPr>
            <a:xfrm>
              <a:off x="6900785" y="4179047"/>
              <a:ext cx="983763" cy="983763"/>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108"/>
            <p:cNvSpPr>
              <a:spLocks noChangeArrowheads="1"/>
            </p:cNvSpPr>
            <p:nvPr/>
          </p:nvSpPr>
          <p:spPr bwMode="auto">
            <a:xfrm>
              <a:off x="4542372" y="4510141"/>
              <a:ext cx="420947" cy="279397"/>
            </a:xfrm>
            <a:custGeom>
              <a:avLst/>
              <a:gdLst>
                <a:gd name="T0" fmla="*/ 278945 h 440259"/>
                <a:gd name="T1" fmla="*/ 278945 h 440259"/>
                <a:gd name="T2" fmla="*/ 278945 h 440259"/>
                <a:gd name="T3" fmla="*/ 278945 h 440259"/>
                <a:gd name="T4" fmla="*/ 278945 h 440259"/>
                <a:gd name="T5" fmla="*/ 278945 h 440259"/>
                <a:gd name="T6" fmla="*/ 278945 h 440259"/>
                <a:gd name="T7" fmla="*/ 278945 h 440259"/>
                <a:gd name="T8" fmla="*/ 278945 h 440259"/>
                <a:gd name="T9" fmla="*/ 278945 h 440259"/>
                <a:gd name="T10" fmla="*/ 278945 h 440259"/>
                <a:gd name="T11" fmla="*/ 278945 h 440259"/>
                <a:gd name="T12" fmla="*/ 278945 h 440259"/>
                <a:gd name="T13" fmla="*/ 278945 h 440259"/>
                <a:gd name="T14" fmla="*/ 278945 h 440259"/>
                <a:gd name="T15" fmla="*/ 278945 h 440259"/>
                <a:gd name="T16" fmla="*/ 278945 h 440259"/>
                <a:gd name="T17" fmla="*/ 278945 h 440259"/>
                <a:gd name="T18" fmla="*/ 278945 h 440259"/>
                <a:gd name="T19" fmla="*/ 278945 h 440259"/>
                <a:gd name="T20" fmla="*/ 278945 h 440259"/>
                <a:gd name="T21" fmla="*/ 278945 h 440259"/>
                <a:gd name="T22" fmla="*/ 278945 h 440259"/>
                <a:gd name="T23" fmla="*/ 278945 h 440259"/>
                <a:gd name="T24" fmla="*/ 278945 h 440259"/>
                <a:gd name="T25" fmla="*/ 278945 h 440259"/>
                <a:gd name="T26" fmla="*/ 278945 h 440259"/>
                <a:gd name="T27" fmla="*/ 278945 h 440259"/>
                <a:gd name="T28" fmla="*/ 278945 h 440259"/>
                <a:gd name="T29" fmla="*/ 278945 h 440259"/>
                <a:gd name="T30" fmla="*/ 278945 h 440259"/>
                <a:gd name="T31" fmla="*/ 278945 h 440259"/>
                <a:gd name="T32" fmla="*/ 278945 h 440259"/>
                <a:gd name="T33" fmla="*/ 278945 h 440259"/>
                <a:gd name="T34" fmla="*/ 278945 h 440259"/>
                <a:gd name="T35" fmla="*/ 278945 h 440259"/>
                <a:gd name="T36" fmla="*/ 278945 h 440259"/>
                <a:gd name="T37" fmla="*/ 278945 h 440259"/>
                <a:gd name="T38" fmla="*/ 278945 h 440259"/>
                <a:gd name="T39" fmla="*/ 278945 h 440259"/>
                <a:gd name="T40" fmla="*/ 278945 h 440259"/>
                <a:gd name="T41" fmla="*/ 278945 h 440259"/>
                <a:gd name="T42" fmla="*/ 278945 h 440259"/>
                <a:gd name="T43" fmla="*/ 278945 h 440259"/>
                <a:gd name="T44" fmla="*/ 278945 h 440259"/>
                <a:gd name="T45" fmla="*/ 278945 h 440259"/>
                <a:gd name="T46" fmla="*/ 88862 h 440259"/>
                <a:gd name="T47" fmla="*/ 88862 h 440259"/>
                <a:gd name="T48" fmla="*/ 278945 h 440259"/>
                <a:gd name="T49" fmla="*/ 278945 h 440259"/>
                <a:gd name="T50" fmla="*/ 278945 h 440259"/>
                <a:gd name="T51" fmla="*/ 278945 h 440259"/>
                <a:gd name="T52" fmla="*/ 278945 h 440259"/>
                <a:gd name="T53" fmla="*/ 278945 h 440259"/>
                <a:gd name="T54" fmla="*/ 278945 h 440259"/>
                <a:gd name="T55" fmla="*/ 278945 h 440259"/>
                <a:gd name="T56" fmla="*/ 278945 h 440259"/>
                <a:gd name="T57" fmla="*/ 278945 h 440259"/>
                <a:gd name="T58" fmla="*/ 88862 h 440259"/>
                <a:gd name="T59" fmla="*/ 88862 h 440259"/>
                <a:gd name="T60" fmla="*/ 278945 h 440259"/>
                <a:gd name="T61" fmla="*/ 278945 h 440259"/>
                <a:gd name="T62" fmla="*/ 278945 h 440259"/>
                <a:gd name="T63" fmla="*/ 278945 h 440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2" h="533">
                  <a:moveTo>
                    <a:pt x="802" y="11"/>
                  </a:moveTo>
                  <a:cubicBezTo>
                    <a:pt x="802" y="11"/>
                    <a:pt x="802" y="11"/>
                    <a:pt x="802" y="11"/>
                  </a:cubicBezTo>
                  <a:cubicBezTo>
                    <a:pt x="801" y="9"/>
                    <a:pt x="801" y="8"/>
                    <a:pt x="800" y="6"/>
                  </a:cubicBezTo>
                  <a:cubicBezTo>
                    <a:pt x="800" y="6"/>
                    <a:pt x="800" y="6"/>
                    <a:pt x="800" y="6"/>
                  </a:cubicBezTo>
                  <a:cubicBezTo>
                    <a:pt x="800" y="6"/>
                    <a:pt x="800" y="6"/>
                    <a:pt x="800" y="6"/>
                  </a:cubicBezTo>
                  <a:cubicBezTo>
                    <a:pt x="799" y="5"/>
                    <a:pt x="798" y="4"/>
                    <a:pt x="797" y="3"/>
                  </a:cubicBezTo>
                  <a:cubicBezTo>
                    <a:pt x="796" y="3"/>
                    <a:pt x="796" y="2"/>
                    <a:pt x="796" y="2"/>
                  </a:cubicBezTo>
                  <a:cubicBezTo>
                    <a:pt x="795" y="2"/>
                    <a:pt x="794" y="1"/>
                    <a:pt x="793" y="1"/>
                  </a:cubicBezTo>
                  <a:cubicBezTo>
                    <a:pt x="792" y="0"/>
                    <a:pt x="791" y="0"/>
                    <a:pt x="791" y="0"/>
                  </a:cubicBezTo>
                  <a:cubicBezTo>
                    <a:pt x="790" y="0"/>
                    <a:pt x="789" y="0"/>
                    <a:pt x="789" y="0"/>
                  </a:cubicBezTo>
                  <a:lnTo>
                    <a:pt x="789" y="0"/>
                  </a:lnTo>
                  <a:cubicBezTo>
                    <a:pt x="788" y="0"/>
                    <a:pt x="788" y="0"/>
                    <a:pt x="787" y="0"/>
                  </a:cubicBezTo>
                  <a:cubicBezTo>
                    <a:pt x="787" y="0"/>
                    <a:pt x="787" y="0"/>
                    <a:pt x="787" y="0"/>
                  </a:cubicBezTo>
                  <a:cubicBezTo>
                    <a:pt x="787" y="0"/>
                    <a:pt x="787" y="0"/>
                    <a:pt x="787" y="0"/>
                  </a:cubicBezTo>
                  <a:cubicBezTo>
                    <a:pt x="786" y="0"/>
                    <a:pt x="786" y="0"/>
                    <a:pt x="786" y="0"/>
                  </a:cubicBezTo>
                  <a:lnTo>
                    <a:pt x="12" y="160"/>
                  </a:lnTo>
                  <a:cubicBezTo>
                    <a:pt x="6" y="161"/>
                    <a:pt x="2" y="166"/>
                    <a:pt x="1" y="171"/>
                  </a:cubicBezTo>
                  <a:cubicBezTo>
                    <a:pt x="0" y="177"/>
                    <a:pt x="3" y="182"/>
                    <a:pt x="8" y="185"/>
                  </a:cubicBezTo>
                  <a:lnTo>
                    <a:pt x="230" y="302"/>
                  </a:lnTo>
                  <a:lnTo>
                    <a:pt x="269" y="518"/>
                  </a:lnTo>
                  <a:cubicBezTo>
                    <a:pt x="269" y="518"/>
                    <a:pt x="269" y="518"/>
                    <a:pt x="269" y="518"/>
                  </a:cubicBezTo>
                  <a:cubicBezTo>
                    <a:pt x="269" y="519"/>
                    <a:pt x="269" y="520"/>
                    <a:pt x="269" y="521"/>
                  </a:cubicBezTo>
                  <a:cubicBezTo>
                    <a:pt x="269" y="522"/>
                    <a:pt x="269" y="523"/>
                    <a:pt x="269" y="523"/>
                  </a:cubicBezTo>
                  <a:cubicBezTo>
                    <a:pt x="269" y="524"/>
                    <a:pt x="270" y="525"/>
                    <a:pt x="270" y="527"/>
                  </a:cubicBezTo>
                  <a:cubicBezTo>
                    <a:pt x="271" y="527"/>
                    <a:pt x="271" y="527"/>
                    <a:pt x="271" y="527"/>
                  </a:cubicBezTo>
                  <a:cubicBezTo>
                    <a:pt x="271" y="527"/>
                    <a:pt x="271" y="527"/>
                    <a:pt x="271" y="527"/>
                  </a:cubicBezTo>
                  <a:cubicBezTo>
                    <a:pt x="271" y="528"/>
                    <a:pt x="271" y="528"/>
                    <a:pt x="272" y="528"/>
                  </a:cubicBezTo>
                  <a:cubicBezTo>
                    <a:pt x="272" y="529"/>
                    <a:pt x="273" y="530"/>
                    <a:pt x="274" y="530"/>
                  </a:cubicBezTo>
                  <a:cubicBezTo>
                    <a:pt x="274" y="530"/>
                    <a:pt x="274" y="530"/>
                    <a:pt x="274" y="531"/>
                  </a:cubicBezTo>
                  <a:cubicBezTo>
                    <a:pt x="274" y="531"/>
                    <a:pt x="274" y="531"/>
                    <a:pt x="275" y="531"/>
                  </a:cubicBezTo>
                  <a:cubicBezTo>
                    <a:pt x="275" y="531"/>
                    <a:pt x="276" y="532"/>
                    <a:pt x="277" y="532"/>
                  </a:cubicBezTo>
                  <a:cubicBezTo>
                    <a:pt x="277" y="532"/>
                    <a:pt x="278" y="533"/>
                    <a:pt x="278" y="533"/>
                  </a:cubicBezTo>
                  <a:cubicBezTo>
                    <a:pt x="279" y="533"/>
                    <a:pt x="281" y="533"/>
                    <a:pt x="282" y="533"/>
                  </a:cubicBezTo>
                  <a:lnTo>
                    <a:pt x="282" y="533"/>
                  </a:lnTo>
                  <a:lnTo>
                    <a:pt x="282" y="533"/>
                  </a:lnTo>
                  <a:lnTo>
                    <a:pt x="282" y="533"/>
                  </a:lnTo>
                  <a:cubicBezTo>
                    <a:pt x="282" y="533"/>
                    <a:pt x="282" y="533"/>
                    <a:pt x="282" y="533"/>
                  </a:cubicBezTo>
                  <a:cubicBezTo>
                    <a:pt x="282" y="533"/>
                    <a:pt x="282" y="533"/>
                    <a:pt x="283" y="533"/>
                  </a:cubicBezTo>
                  <a:cubicBezTo>
                    <a:pt x="286" y="533"/>
                    <a:pt x="290" y="532"/>
                    <a:pt x="292" y="529"/>
                  </a:cubicBezTo>
                  <a:lnTo>
                    <a:pt x="440" y="431"/>
                  </a:lnTo>
                  <a:lnTo>
                    <a:pt x="595" y="531"/>
                  </a:lnTo>
                  <a:cubicBezTo>
                    <a:pt x="597" y="532"/>
                    <a:pt x="599" y="533"/>
                    <a:pt x="602" y="533"/>
                  </a:cubicBezTo>
                  <a:cubicBezTo>
                    <a:pt x="603" y="533"/>
                    <a:pt x="605" y="533"/>
                    <a:pt x="606" y="533"/>
                  </a:cubicBezTo>
                  <a:cubicBezTo>
                    <a:pt x="610" y="531"/>
                    <a:pt x="613" y="528"/>
                    <a:pt x="614" y="524"/>
                  </a:cubicBezTo>
                  <a:lnTo>
                    <a:pt x="800" y="20"/>
                  </a:lnTo>
                  <a:cubicBezTo>
                    <a:pt x="801" y="18"/>
                    <a:pt x="802" y="16"/>
                    <a:pt x="802" y="13"/>
                  </a:cubicBezTo>
                  <a:cubicBezTo>
                    <a:pt x="802" y="12"/>
                    <a:pt x="802" y="12"/>
                    <a:pt x="802" y="11"/>
                  </a:cubicBezTo>
                  <a:close/>
                  <a:moveTo>
                    <a:pt x="647" y="101"/>
                  </a:moveTo>
                  <a:lnTo>
                    <a:pt x="327" y="336"/>
                  </a:lnTo>
                  <a:cubicBezTo>
                    <a:pt x="327" y="336"/>
                    <a:pt x="326" y="337"/>
                    <a:pt x="326" y="337"/>
                  </a:cubicBezTo>
                  <a:cubicBezTo>
                    <a:pt x="326" y="337"/>
                    <a:pt x="326" y="337"/>
                    <a:pt x="325" y="338"/>
                  </a:cubicBezTo>
                  <a:cubicBezTo>
                    <a:pt x="325" y="338"/>
                    <a:pt x="325" y="338"/>
                    <a:pt x="325" y="339"/>
                  </a:cubicBezTo>
                  <a:cubicBezTo>
                    <a:pt x="324" y="339"/>
                    <a:pt x="324" y="339"/>
                    <a:pt x="324" y="340"/>
                  </a:cubicBezTo>
                  <a:cubicBezTo>
                    <a:pt x="323" y="340"/>
                    <a:pt x="323" y="341"/>
                    <a:pt x="323" y="342"/>
                  </a:cubicBezTo>
                  <a:cubicBezTo>
                    <a:pt x="323" y="342"/>
                    <a:pt x="323" y="342"/>
                    <a:pt x="323" y="343"/>
                  </a:cubicBezTo>
                  <a:cubicBezTo>
                    <a:pt x="323" y="343"/>
                    <a:pt x="322" y="343"/>
                    <a:pt x="322" y="343"/>
                  </a:cubicBezTo>
                  <a:lnTo>
                    <a:pt x="286" y="462"/>
                  </a:lnTo>
                  <a:lnTo>
                    <a:pt x="257" y="301"/>
                  </a:lnTo>
                  <a:lnTo>
                    <a:pt x="647" y="101"/>
                  </a:lnTo>
                  <a:close/>
                  <a:moveTo>
                    <a:pt x="306" y="487"/>
                  </a:moveTo>
                  <a:lnTo>
                    <a:pt x="343" y="367"/>
                  </a:lnTo>
                  <a:lnTo>
                    <a:pt x="399" y="404"/>
                  </a:lnTo>
                  <a:lnTo>
                    <a:pt x="416" y="415"/>
                  </a:lnTo>
                  <a:lnTo>
                    <a:pt x="361" y="451"/>
                  </a:lnTo>
                  <a:lnTo>
                    <a:pt x="306" y="487"/>
                  </a:lnTo>
                  <a:close/>
                </a:path>
              </a:pathLst>
            </a:custGeom>
            <a:solidFill>
              <a:srgbClr val="FFFFFF"/>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20000"/>
                </a:lnSpc>
                <a:defRPr/>
              </a:pPr>
              <a:endParaRPr lang="zh-CN" altLang="en-US"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113"/>
            <p:cNvSpPr>
              <a:spLocks noChangeArrowheads="1"/>
            </p:cNvSpPr>
            <p:nvPr/>
          </p:nvSpPr>
          <p:spPr bwMode="auto">
            <a:xfrm>
              <a:off x="7178202" y="4428084"/>
              <a:ext cx="442946" cy="485689"/>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rgbClr val="FFFFFF"/>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20000"/>
                </a:lnSpc>
                <a:defRPr/>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115"/>
            <p:cNvSpPr>
              <a:spLocks noChangeArrowheads="1"/>
            </p:cNvSpPr>
            <p:nvPr/>
          </p:nvSpPr>
          <p:spPr bwMode="auto">
            <a:xfrm>
              <a:off x="4566756" y="2444412"/>
              <a:ext cx="372180" cy="370669"/>
            </a:xfrm>
            <a:custGeom>
              <a:avLst/>
              <a:gdLst>
                <a:gd name="connsiteX0" fmla="*/ 0 w 608344"/>
                <a:gd name="connsiteY0" fmla="*/ 537850 h 605875"/>
                <a:gd name="connsiteX1" fmla="*/ 608344 w 608344"/>
                <a:gd name="connsiteY1" fmla="*/ 537850 h 605875"/>
                <a:gd name="connsiteX2" fmla="*/ 608344 w 608344"/>
                <a:gd name="connsiteY2" fmla="*/ 605875 h 605875"/>
                <a:gd name="connsiteX3" fmla="*/ 0 w 608344"/>
                <a:gd name="connsiteY3" fmla="*/ 605875 h 605875"/>
                <a:gd name="connsiteX4" fmla="*/ 25404 w 608344"/>
                <a:gd name="connsiteY4" fmla="*/ 377807 h 605875"/>
                <a:gd name="connsiteX5" fmla="*/ 195114 w 608344"/>
                <a:gd name="connsiteY5" fmla="*/ 377807 h 605875"/>
                <a:gd name="connsiteX6" fmla="*/ 195114 w 608344"/>
                <a:gd name="connsiteY6" fmla="*/ 510258 h 605875"/>
                <a:gd name="connsiteX7" fmla="*/ 25404 w 608344"/>
                <a:gd name="connsiteY7" fmla="*/ 510258 h 605875"/>
                <a:gd name="connsiteX8" fmla="*/ 219317 w 608344"/>
                <a:gd name="connsiteY8" fmla="*/ 262927 h 605875"/>
                <a:gd name="connsiteX9" fmla="*/ 389027 w 608344"/>
                <a:gd name="connsiteY9" fmla="*/ 262927 h 605875"/>
                <a:gd name="connsiteX10" fmla="*/ 389027 w 608344"/>
                <a:gd name="connsiteY10" fmla="*/ 510259 h 605875"/>
                <a:gd name="connsiteX11" fmla="*/ 219317 w 608344"/>
                <a:gd name="connsiteY11" fmla="*/ 510259 h 605875"/>
                <a:gd name="connsiteX12" fmla="*/ 412313 w 608344"/>
                <a:gd name="connsiteY12" fmla="*/ 133369 h 605875"/>
                <a:gd name="connsiteX13" fmla="*/ 582093 w 608344"/>
                <a:gd name="connsiteY13" fmla="*/ 133369 h 605875"/>
                <a:gd name="connsiteX14" fmla="*/ 582093 w 608344"/>
                <a:gd name="connsiteY14" fmla="*/ 510259 h 605875"/>
                <a:gd name="connsiteX15" fmla="*/ 412313 w 608344"/>
                <a:gd name="connsiteY15" fmla="*/ 510259 h 605875"/>
                <a:gd name="connsiteX16" fmla="*/ 463479 w 608344"/>
                <a:gd name="connsiteY16" fmla="*/ 0 h 605875"/>
                <a:gd name="connsiteX17" fmla="*/ 554150 w 608344"/>
                <a:gd name="connsiteY17" fmla="*/ 52977 h 605875"/>
                <a:gd name="connsiteX18" fmla="*/ 462928 w 608344"/>
                <a:gd name="connsiteY18" fmla="*/ 104963 h 605875"/>
                <a:gd name="connsiteX19" fmla="*/ 463038 w 608344"/>
                <a:gd name="connsiteY19" fmla="*/ 73574 h 605875"/>
                <a:gd name="connsiteX20" fmla="*/ 360565 w 608344"/>
                <a:gd name="connsiteY20" fmla="*/ 73023 h 605875"/>
                <a:gd name="connsiteX21" fmla="*/ 359462 w 608344"/>
                <a:gd name="connsiteY21" fmla="*/ 192195 h 605875"/>
                <a:gd name="connsiteX22" fmla="*/ 183305 w 608344"/>
                <a:gd name="connsiteY22" fmla="*/ 192195 h 605875"/>
                <a:gd name="connsiteX23" fmla="*/ 183305 w 608344"/>
                <a:gd name="connsiteY23" fmla="*/ 320508 h 605875"/>
                <a:gd name="connsiteX24" fmla="*/ 51160 w 608344"/>
                <a:gd name="connsiteY24" fmla="*/ 320508 h 605875"/>
                <a:gd name="connsiteX25" fmla="*/ 51160 w 608344"/>
                <a:gd name="connsiteY25" fmla="*/ 278435 h 605875"/>
                <a:gd name="connsiteX26" fmla="*/ 141058 w 608344"/>
                <a:gd name="connsiteY26" fmla="*/ 278435 h 605875"/>
                <a:gd name="connsiteX27" fmla="*/ 141058 w 608344"/>
                <a:gd name="connsiteY27" fmla="*/ 150121 h 605875"/>
                <a:gd name="connsiteX28" fmla="*/ 317656 w 608344"/>
                <a:gd name="connsiteY28" fmla="*/ 150121 h 605875"/>
                <a:gd name="connsiteX29" fmla="*/ 318760 w 608344"/>
                <a:gd name="connsiteY29" fmla="*/ 30729 h 605875"/>
                <a:gd name="connsiteX30" fmla="*/ 463259 w 608344"/>
                <a:gd name="connsiteY30" fmla="*/ 31500 h 605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8344" h="605875">
                  <a:moveTo>
                    <a:pt x="0" y="537850"/>
                  </a:moveTo>
                  <a:lnTo>
                    <a:pt x="608344" y="537850"/>
                  </a:lnTo>
                  <a:lnTo>
                    <a:pt x="608344" y="605875"/>
                  </a:lnTo>
                  <a:lnTo>
                    <a:pt x="0" y="605875"/>
                  </a:lnTo>
                  <a:close/>
                  <a:moveTo>
                    <a:pt x="25404" y="377807"/>
                  </a:moveTo>
                  <a:lnTo>
                    <a:pt x="195114" y="377807"/>
                  </a:lnTo>
                  <a:lnTo>
                    <a:pt x="195114" y="510258"/>
                  </a:lnTo>
                  <a:lnTo>
                    <a:pt x="25404" y="510258"/>
                  </a:lnTo>
                  <a:close/>
                  <a:moveTo>
                    <a:pt x="219317" y="262927"/>
                  </a:moveTo>
                  <a:lnTo>
                    <a:pt x="389027" y="262927"/>
                  </a:lnTo>
                  <a:lnTo>
                    <a:pt x="389027" y="510259"/>
                  </a:lnTo>
                  <a:lnTo>
                    <a:pt x="219317" y="510259"/>
                  </a:lnTo>
                  <a:close/>
                  <a:moveTo>
                    <a:pt x="412313" y="133369"/>
                  </a:moveTo>
                  <a:lnTo>
                    <a:pt x="582093" y="133369"/>
                  </a:lnTo>
                  <a:lnTo>
                    <a:pt x="582093" y="510259"/>
                  </a:lnTo>
                  <a:lnTo>
                    <a:pt x="412313" y="510259"/>
                  </a:lnTo>
                  <a:close/>
                  <a:moveTo>
                    <a:pt x="463479" y="0"/>
                  </a:moveTo>
                  <a:lnTo>
                    <a:pt x="554150" y="52977"/>
                  </a:lnTo>
                  <a:lnTo>
                    <a:pt x="462928" y="104963"/>
                  </a:lnTo>
                  <a:lnTo>
                    <a:pt x="463038" y="73574"/>
                  </a:lnTo>
                  <a:lnTo>
                    <a:pt x="360565" y="73023"/>
                  </a:lnTo>
                  <a:lnTo>
                    <a:pt x="359462" y="192195"/>
                  </a:lnTo>
                  <a:lnTo>
                    <a:pt x="183305" y="192195"/>
                  </a:lnTo>
                  <a:lnTo>
                    <a:pt x="183305" y="320508"/>
                  </a:lnTo>
                  <a:lnTo>
                    <a:pt x="51160" y="320508"/>
                  </a:lnTo>
                  <a:lnTo>
                    <a:pt x="51160" y="278435"/>
                  </a:lnTo>
                  <a:lnTo>
                    <a:pt x="141058" y="278435"/>
                  </a:lnTo>
                  <a:lnTo>
                    <a:pt x="141058" y="150121"/>
                  </a:lnTo>
                  <a:lnTo>
                    <a:pt x="317656" y="150121"/>
                  </a:lnTo>
                  <a:lnTo>
                    <a:pt x="318760" y="30729"/>
                  </a:lnTo>
                  <a:lnTo>
                    <a:pt x="463259" y="31500"/>
                  </a:lnTo>
                  <a:close/>
                </a:path>
              </a:pathLst>
            </a:custGeom>
            <a:solidFill>
              <a:srgbClr val="FFFFFF"/>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20000"/>
                </a:lnSpc>
                <a:defRPr/>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5"/>
            <p:cNvSpPr>
              <a:spLocks noChangeArrowheads="1"/>
            </p:cNvSpPr>
            <p:nvPr/>
          </p:nvSpPr>
          <p:spPr bwMode="auto">
            <a:xfrm>
              <a:off x="7195629" y="2455759"/>
              <a:ext cx="394073" cy="317599"/>
            </a:xfrm>
            <a:custGeom>
              <a:avLst/>
              <a:gdLst>
                <a:gd name="connsiteX0" fmla="*/ 50882 w 608344"/>
                <a:gd name="connsiteY0" fmla="*/ 115887 h 490289"/>
                <a:gd name="connsiteX1" fmla="*/ 50882 w 608344"/>
                <a:gd name="connsiteY1" fmla="*/ 201112 h 490289"/>
                <a:gd name="connsiteX2" fmla="*/ 438489 w 608344"/>
                <a:gd name="connsiteY2" fmla="*/ 201112 h 490289"/>
                <a:gd name="connsiteX3" fmla="*/ 438489 w 608344"/>
                <a:gd name="connsiteY3" fmla="*/ 162825 h 490289"/>
                <a:gd name="connsiteX4" fmla="*/ 219567 w 608344"/>
                <a:gd name="connsiteY4" fmla="*/ 162825 h 490289"/>
                <a:gd name="connsiteX5" fmla="*/ 174400 w 608344"/>
                <a:gd name="connsiteY5" fmla="*/ 135399 h 490289"/>
                <a:gd name="connsiteX6" fmla="*/ 165459 w 608344"/>
                <a:gd name="connsiteY6" fmla="*/ 118372 h 490289"/>
                <a:gd name="connsiteX7" fmla="*/ 164260 w 608344"/>
                <a:gd name="connsiteY7" fmla="*/ 115887 h 490289"/>
                <a:gd name="connsiteX8" fmla="*/ 50697 w 608344"/>
                <a:gd name="connsiteY8" fmla="*/ 64991 h 490289"/>
                <a:gd name="connsiteX9" fmla="*/ 164445 w 608344"/>
                <a:gd name="connsiteY9" fmla="*/ 64991 h 490289"/>
                <a:gd name="connsiteX10" fmla="*/ 210718 w 608344"/>
                <a:gd name="connsiteY10" fmla="*/ 94995 h 490289"/>
                <a:gd name="connsiteX11" fmla="*/ 219567 w 608344"/>
                <a:gd name="connsiteY11" fmla="*/ 112022 h 490289"/>
                <a:gd name="connsiteX12" fmla="*/ 438674 w 608344"/>
                <a:gd name="connsiteY12" fmla="*/ 112022 h 490289"/>
                <a:gd name="connsiteX13" fmla="*/ 489371 w 608344"/>
                <a:gd name="connsiteY13" fmla="*/ 162641 h 490289"/>
                <a:gd name="connsiteX14" fmla="*/ 489371 w 608344"/>
                <a:gd name="connsiteY14" fmla="*/ 445560 h 490289"/>
                <a:gd name="connsiteX15" fmla="*/ 444665 w 608344"/>
                <a:gd name="connsiteY15" fmla="*/ 490289 h 490289"/>
                <a:gd name="connsiteX16" fmla="*/ 44798 w 608344"/>
                <a:gd name="connsiteY16" fmla="*/ 490289 h 490289"/>
                <a:gd name="connsiteX17" fmla="*/ 0 w 608344"/>
                <a:gd name="connsiteY17" fmla="*/ 445560 h 490289"/>
                <a:gd name="connsiteX18" fmla="*/ 0 w 608344"/>
                <a:gd name="connsiteY18" fmla="*/ 115611 h 490289"/>
                <a:gd name="connsiteX19" fmla="*/ 50697 w 608344"/>
                <a:gd name="connsiteY19" fmla="*/ 64991 h 490289"/>
                <a:gd name="connsiteX20" fmla="*/ 261904 w 608344"/>
                <a:gd name="connsiteY20" fmla="*/ 0 h 490289"/>
                <a:gd name="connsiteX21" fmla="*/ 519660 w 608344"/>
                <a:gd name="connsiteY21" fmla="*/ 0 h 490289"/>
                <a:gd name="connsiteX22" fmla="*/ 608344 w 608344"/>
                <a:gd name="connsiteY22" fmla="*/ 88635 h 490289"/>
                <a:gd name="connsiteX23" fmla="*/ 608344 w 608344"/>
                <a:gd name="connsiteY23" fmla="*/ 335764 h 490289"/>
                <a:gd name="connsiteX24" fmla="*/ 578107 w 608344"/>
                <a:gd name="connsiteY24" fmla="*/ 365953 h 490289"/>
                <a:gd name="connsiteX25" fmla="*/ 547961 w 608344"/>
                <a:gd name="connsiteY25" fmla="*/ 335764 h 490289"/>
                <a:gd name="connsiteX26" fmla="*/ 547961 w 608344"/>
                <a:gd name="connsiteY26" fmla="*/ 88635 h 490289"/>
                <a:gd name="connsiteX27" fmla="*/ 519660 w 608344"/>
                <a:gd name="connsiteY27" fmla="*/ 60379 h 490289"/>
                <a:gd name="connsiteX28" fmla="*/ 261904 w 608344"/>
                <a:gd name="connsiteY28" fmla="*/ 60379 h 490289"/>
                <a:gd name="connsiteX29" fmla="*/ 231666 w 608344"/>
                <a:gd name="connsiteY29" fmla="*/ 30190 h 490289"/>
                <a:gd name="connsiteX30" fmla="*/ 261904 w 608344"/>
                <a:gd name="connsiteY30" fmla="*/ 0 h 49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8344" h="490289">
                  <a:moveTo>
                    <a:pt x="50882" y="115887"/>
                  </a:moveTo>
                  <a:lnTo>
                    <a:pt x="50882" y="201112"/>
                  </a:lnTo>
                  <a:lnTo>
                    <a:pt x="438489" y="201112"/>
                  </a:lnTo>
                  <a:lnTo>
                    <a:pt x="438489" y="162825"/>
                  </a:lnTo>
                  <a:lnTo>
                    <a:pt x="219567" y="162825"/>
                  </a:lnTo>
                  <a:cubicBezTo>
                    <a:pt x="200578" y="162825"/>
                    <a:pt x="183065" y="152241"/>
                    <a:pt x="174400" y="135399"/>
                  </a:cubicBezTo>
                  <a:lnTo>
                    <a:pt x="165459" y="118372"/>
                  </a:lnTo>
                  <a:cubicBezTo>
                    <a:pt x="165090" y="117544"/>
                    <a:pt x="164629" y="116715"/>
                    <a:pt x="164260" y="115887"/>
                  </a:cubicBezTo>
                  <a:close/>
                  <a:moveTo>
                    <a:pt x="50697" y="64991"/>
                  </a:moveTo>
                  <a:lnTo>
                    <a:pt x="164445" y="64991"/>
                  </a:lnTo>
                  <a:cubicBezTo>
                    <a:pt x="184447" y="64991"/>
                    <a:pt x="202514" y="76772"/>
                    <a:pt x="210718" y="94995"/>
                  </a:cubicBezTo>
                  <a:lnTo>
                    <a:pt x="219567" y="112022"/>
                  </a:lnTo>
                  <a:lnTo>
                    <a:pt x="438674" y="112022"/>
                  </a:lnTo>
                  <a:cubicBezTo>
                    <a:pt x="466696" y="112022"/>
                    <a:pt x="489371" y="134662"/>
                    <a:pt x="489371" y="162641"/>
                  </a:cubicBezTo>
                  <a:lnTo>
                    <a:pt x="489371" y="445560"/>
                  </a:lnTo>
                  <a:cubicBezTo>
                    <a:pt x="489371" y="470225"/>
                    <a:pt x="469369" y="490289"/>
                    <a:pt x="444665" y="490289"/>
                  </a:cubicBezTo>
                  <a:lnTo>
                    <a:pt x="44798" y="490289"/>
                  </a:lnTo>
                  <a:cubicBezTo>
                    <a:pt x="20002" y="490289"/>
                    <a:pt x="0" y="470225"/>
                    <a:pt x="0" y="445560"/>
                  </a:cubicBezTo>
                  <a:lnTo>
                    <a:pt x="0" y="115611"/>
                  </a:lnTo>
                  <a:cubicBezTo>
                    <a:pt x="0" y="87632"/>
                    <a:pt x="22675" y="64991"/>
                    <a:pt x="50697" y="64991"/>
                  </a:cubicBezTo>
                  <a:close/>
                  <a:moveTo>
                    <a:pt x="261904" y="0"/>
                  </a:moveTo>
                  <a:lnTo>
                    <a:pt x="519660" y="0"/>
                  </a:lnTo>
                  <a:cubicBezTo>
                    <a:pt x="568611" y="0"/>
                    <a:pt x="608344" y="39762"/>
                    <a:pt x="608344" y="88635"/>
                  </a:cubicBezTo>
                  <a:lnTo>
                    <a:pt x="608344" y="335764"/>
                  </a:lnTo>
                  <a:cubicBezTo>
                    <a:pt x="608344" y="352423"/>
                    <a:pt x="594885" y="365953"/>
                    <a:pt x="578107" y="365953"/>
                  </a:cubicBezTo>
                  <a:cubicBezTo>
                    <a:pt x="561421" y="365953"/>
                    <a:pt x="547961" y="352423"/>
                    <a:pt x="547961" y="335764"/>
                  </a:cubicBezTo>
                  <a:lnTo>
                    <a:pt x="547961" y="88635"/>
                  </a:lnTo>
                  <a:cubicBezTo>
                    <a:pt x="547961" y="72988"/>
                    <a:pt x="535240" y="60379"/>
                    <a:pt x="519660" y="60379"/>
                  </a:cubicBezTo>
                  <a:lnTo>
                    <a:pt x="261904" y="60379"/>
                  </a:lnTo>
                  <a:cubicBezTo>
                    <a:pt x="245218" y="60379"/>
                    <a:pt x="231666" y="46849"/>
                    <a:pt x="231666" y="30190"/>
                  </a:cubicBezTo>
                  <a:cubicBezTo>
                    <a:pt x="231666" y="13530"/>
                    <a:pt x="245218" y="0"/>
                    <a:pt x="261904" y="0"/>
                  </a:cubicBezTo>
                  <a:close/>
                </a:path>
              </a:pathLst>
            </a:custGeom>
            <a:solidFill>
              <a:srgbClr val="FFFFFF"/>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20000"/>
                </a:lnSpc>
                <a:defRPr/>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组合 25"/>
          <p:cNvGrpSpPr/>
          <p:nvPr/>
        </p:nvGrpSpPr>
        <p:grpSpPr>
          <a:xfrm>
            <a:off x="8488881" y="1851899"/>
            <a:ext cx="3130689" cy="1496785"/>
            <a:chOff x="7483988" y="3339882"/>
            <a:chExt cx="3130689" cy="1496785"/>
          </a:xfrm>
        </p:grpSpPr>
        <p:sp>
          <p:nvSpPr>
            <p:cNvPr id="27" name="矩形 26"/>
            <p:cNvSpPr/>
            <p:nvPr/>
          </p:nvSpPr>
          <p:spPr>
            <a:xfrm>
              <a:off x="7483989" y="3732519"/>
              <a:ext cx="2728517" cy="110414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鸿蒙系统具有安全审计和监控功能，用于监视系统的安全操作和行为。它记录关键操作和事件，帮助鉴定潜在的安全问题。</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矩形 27"/>
            <p:cNvSpPr/>
            <p:nvPr/>
          </p:nvSpPr>
          <p:spPr>
            <a:xfrm>
              <a:off x="7483988" y="3339882"/>
              <a:ext cx="3130689" cy="42986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(6)</a:t>
              </a:r>
              <a:r>
                <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安全审计和监控</a:t>
              </a:r>
              <a:endPar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组合 28"/>
          <p:cNvGrpSpPr/>
          <p:nvPr/>
        </p:nvGrpSpPr>
        <p:grpSpPr>
          <a:xfrm>
            <a:off x="8488881" y="4264154"/>
            <a:ext cx="3085451" cy="1496785"/>
            <a:chOff x="7483988" y="3339882"/>
            <a:chExt cx="3085451" cy="1496785"/>
          </a:xfrm>
        </p:grpSpPr>
        <p:sp>
          <p:nvSpPr>
            <p:cNvPr id="30" name="矩形 29"/>
            <p:cNvSpPr/>
            <p:nvPr/>
          </p:nvSpPr>
          <p:spPr>
            <a:xfrm>
              <a:off x="7483989" y="3732519"/>
              <a:ext cx="2728517" cy="110414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鸿蒙系统支持安全的远程管理和更新功能，以保持系统的安全性。它提供了安全的远程访问机制，确保固件和软件的安全升级。</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矩形 30"/>
            <p:cNvSpPr/>
            <p:nvPr/>
          </p:nvSpPr>
          <p:spPr>
            <a:xfrm>
              <a:off x="7483988" y="3339882"/>
              <a:ext cx="3085451" cy="42986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(8)</a:t>
              </a:r>
              <a:r>
                <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安全更新和远程管理</a:t>
              </a:r>
              <a:endPar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2" name="组合 31"/>
          <p:cNvGrpSpPr/>
          <p:nvPr/>
        </p:nvGrpSpPr>
        <p:grpSpPr>
          <a:xfrm>
            <a:off x="995692" y="1851899"/>
            <a:ext cx="2728517" cy="1238253"/>
            <a:chOff x="7483989" y="3339882"/>
            <a:chExt cx="2728517" cy="1238253"/>
          </a:xfrm>
        </p:grpSpPr>
        <p:sp>
          <p:nvSpPr>
            <p:cNvPr id="33" name="矩形 32"/>
            <p:cNvSpPr/>
            <p:nvPr/>
          </p:nvSpPr>
          <p:spPr>
            <a:xfrm>
              <a:off x="7483989" y="3732519"/>
              <a:ext cx="2728517" cy="845616"/>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鸿蒙系统定期发布安全补丁，修补已知的安全漏洞，以保护系统免受已知的安全威胁。</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矩形 33"/>
            <p:cNvSpPr/>
            <p:nvPr/>
          </p:nvSpPr>
          <p:spPr>
            <a:xfrm>
              <a:off x="7483989" y="3339882"/>
              <a:ext cx="2707426" cy="42986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(5) </a:t>
              </a:r>
              <a:r>
                <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安全漏洞修补</a:t>
              </a:r>
              <a:endPar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5" name="组合 34"/>
          <p:cNvGrpSpPr/>
          <p:nvPr/>
        </p:nvGrpSpPr>
        <p:grpSpPr>
          <a:xfrm>
            <a:off x="995692" y="4264154"/>
            <a:ext cx="2728517" cy="1755318"/>
            <a:chOff x="7483989" y="3339882"/>
            <a:chExt cx="2728517" cy="1755318"/>
          </a:xfrm>
        </p:grpSpPr>
        <p:sp>
          <p:nvSpPr>
            <p:cNvPr id="36" name="矩形 35"/>
            <p:cNvSpPr/>
            <p:nvPr/>
          </p:nvSpPr>
          <p:spPr>
            <a:xfrm>
              <a:off x="7483989" y="3732519"/>
              <a:ext cx="2728517" cy="136268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鸿蒙系统提供了可信的执行环境，用于运行敏感应用程序。这个环境提供了硬件级别的安全保护，防止恶意软件和攻击者对系统的入侵。</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矩形 36"/>
            <p:cNvSpPr/>
            <p:nvPr/>
          </p:nvSpPr>
          <p:spPr>
            <a:xfrm>
              <a:off x="7483989" y="3339882"/>
              <a:ext cx="2707426" cy="42986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(7)</a:t>
              </a:r>
              <a:r>
                <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可信执行环境</a:t>
              </a:r>
              <a:endParaRPr lang="zh-CN" altLang="en-US" sz="2000" b="1"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 name="组合 3"/>
          <p:cNvGrpSpPr/>
          <p:nvPr/>
        </p:nvGrpSpPr>
        <p:grpSpPr>
          <a:xfrm>
            <a:off x="9908728" y="457198"/>
            <a:ext cx="1689105" cy="497002"/>
            <a:chOff x="4774665" y="527202"/>
            <a:chExt cx="2642671" cy="777580"/>
          </a:xfrm>
          <a:solidFill>
            <a:srgbClr val="9A0001"/>
          </a:solidFill>
        </p:grpSpPr>
        <p:grpSp>
          <p:nvGrpSpPr>
            <p:cNvPr id="6" name="组合 5"/>
            <p:cNvGrpSpPr/>
            <p:nvPr/>
          </p:nvGrpSpPr>
          <p:grpSpPr>
            <a:xfrm>
              <a:off x="5680139" y="1151206"/>
              <a:ext cx="1733210" cy="127574"/>
              <a:chOff x="4616246" y="3878362"/>
              <a:chExt cx="5571416" cy="410087"/>
            </a:xfrm>
            <a:grpFill/>
          </p:grpSpPr>
          <p:sp>
            <p:nvSpPr>
              <p:cNvPr id="59"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组合 6"/>
            <p:cNvGrpSpPr/>
            <p:nvPr/>
          </p:nvGrpSpPr>
          <p:grpSpPr>
            <a:xfrm>
              <a:off x="5677149" y="582107"/>
              <a:ext cx="1740187" cy="497339"/>
              <a:chOff x="4606634" y="2048989"/>
              <a:chExt cx="5593843" cy="1598699"/>
            </a:xfrm>
            <a:grpFill/>
          </p:grpSpPr>
          <p:sp>
            <p:nvSpPr>
              <p:cNvPr id="47"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p:nvGrpSpPr>
          <p:grpSpPr>
            <a:xfrm>
              <a:off x="4774665" y="527202"/>
              <a:ext cx="779396" cy="777580"/>
              <a:chOff x="2105799" y="20055838"/>
              <a:chExt cx="6748090" cy="6732363"/>
            </a:xfrm>
            <a:grpFill/>
          </p:grpSpPr>
          <p:sp>
            <p:nvSpPr>
              <p:cNvPr id="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文本占位符 38"/>
          <p:cNvSpPr>
            <a:spLocks noGrp="1"/>
          </p:cNvSpPr>
          <p:nvPr>
            <p:ph type="body" sz="quarter" idx="10"/>
          </p:nvPr>
        </p:nvSpPr>
        <p:spPr>
          <a:xfrm>
            <a:off x="7519035" y="1586230"/>
            <a:ext cx="4147185" cy="965835"/>
          </a:xfrm>
        </p:spPr>
        <p:txBody>
          <a:bodyPr>
            <a:noAutofit/>
          </a:bodyPr>
          <a:lstStyle/>
          <a:p>
            <a:r>
              <a:rPr lang="zh-CN" altLang="en-US" dirty="0">
                <a:sym typeface="Arial" panose="020B0604020202020204" pitchFamily="34" charset="0"/>
              </a:rPr>
              <a:t>引用监控器与可信计算基</a:t>
            </a:r>
            <a:endParaRPr lang="zh-CN" altLang="en-US" dirty="0">
              <a:sym typeface="Arial" panose="020B0604020202020204" pitchFamily="34" charset="0"/>
            </a:endParaRPr>
          </a:p>
        </p:txBody>
      </p:sp>
      <p:sp>
        <p:nvSpPr>
          <p:cNvPr id="40" name="文本占位符 39"/>
          <p:cNvSpPr>
            <a:spLocks noGrp="1"/>
          </p:cNvSpPr>
          <p:nvPr>
            <p:ph type="body" sz="quarter" idx="11"/>
          </p:nvPr>
        </p:nvSpPr>
        <p:spPr>
          <a:xfrm>
            <a:off x="7519035" y="2660650"/>
            <a:ext cx="3677920" cy="487680"/>
          </a:xfrm>
        </p:spPr>
        <p:txBody>
          <a:bodyPr>
            <a:noAutofit/>
          </a:bodyPr>
          <a:lstStyle/>
          <a:p>
            <a:r>
              <a:rPr lang="en-US" altLang="zh-CN" dirty="0">
                <a:sym typeface="Arial" panose="020B0604020202020204" pitchFamily="34" charset="0"/>
              </a:rPr>
              <a:t>GB17859-1999</a:t>
            </a:r>
            <a:r>
              <a:rPr dirty="0">
                <a:sym typeface="Arial" panose="020B0604020202020204" pitchFamily="34" charset="0"/>
              </a:rPr>
              <a:t>阅读</a:t>
            </a:r>
            <a:endParaRPr dirty="0">
              <a:sym typeface="Arial" panose="020B0604020202020204" pitchFamily="34" charset="0"/>
            </a:endParaRPr>
          </a:p>
        </p:txBody>
      </p:sp>
      <p:sp>
        <p:nvSpPr>
          <p:cNvPr id="41" name="文本占位符 40"/>
          <p:cNvSpPr>
            <a:spLocks noGrp="1"/>
          </p:cNvSpPr>
          <p:nvPr>
            <p:ph type="body" sz="quarter" idx="12"/>
          </p:nvPr>
        </p:nvSpPr>
        <p:spPr>
          <a:xfrm>
            <a:off x="7518809" y="3753360"/>
            <a:ext cx="3935254" cy="638166"/>
          </a:xfrm>
        </p:spPr>
        <p:txBody>
          <a:bodyPr>
            <a:normAutofit fontScale="90000"/>
          </a:bodyPr>
          <a:lstStyle/>
          <a:p>
            <a:r>
              <a:rPr lang="en-US" altLang="zh-CN" dirty="0">
                <a:sym typeface="Arial" panose="020B0604020202020204" pitchFamily="34" charset="0"/>
              </a:rPr>
              <a:t>CC</a:t>
            </a:r>
            <a:r>
              <a:rPr lang="zh-CN" altLang="en-US" dirty="0">
                <a:sym typeface="Arial" panose="020B0604020202020204" pitchFamily="34" charset="0"/>
              </a:rPr>
              <a:t>标准的三个概念及关系</a:t>
            </a:r>
            <a:endParaRPr lang="zh-CN" altLang="en-US" dirty="0">
              <a:sym typeface="Arial" panose="020B0604020202020204" pitchFamily="34" charset="0"/>
            </a:endParaRPr>
          </a:p>
        </p:txBody>
      </p:sp>
      <p:sp>
        <p:nvSpPr>
          <p:cNvPr id="42" name="文本占位符 41"/>
          <p:cNvSpPr>
            <a:spLocks noGrp="1"/>
          </p:cNvSpPr>
          <p:nvPr>
            <p:ph type="body" sz="quarter" idx="14"/>
          </p:nvPr>
        </p:nvSpPr>
        <p:spPr>
          <a:xfrm>
            <a:off x="7518809" y="4784090"/>
            <a:ext cx="4143375" cy="487680"/>
          </a:xfrm>
        </p:spPr>
        <p:txBody>
          <a:bodyPr>
            <a:noAutofit/>
          </a:bodyPr>
          <a:lstStyle/>
          <a:p>
            <a:pPr algn="l">
              <a:buClrTx/>
              <a:buSzTx/>
            </a:pPr>
            <a:r>
              <a:rPr lang="zh-CN" altLang="en-US" sz="2700" dirty="0">
                <a:sym typeface="Arial" panose="020B0604020202020204" pitchFamily="34" charset="0"/>
              </a:rPr>
              <a:t>鸿蒙系统</a:t>
            </a:r>
            <a:r>
              <a:rPr lang="en-US" altLang="zh-CN" sz="2700" dirty="0">
                <a:sym typeface="Arial" panose="020B0604020202020204" pitchFamily="34" charset="0"/>
              </a:rPr>
              <a:t>ST</a:t>
            </a:r>
            <a:r>
              <a:rPr lang="zh-CN" altLang="en-US" sz="2700" dirty="0">
                <a:sym typeface="Arial" panose="020B0604020202020204" pitchFamily="34" charset="0"/>
              </a:rPr>
              <a:t>安全目标文档</a:t>
            </a:r>
            <a:endParaRPr sz="2700" dirty="0">
              <a:sym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 name="图片 65"/>
          <p:cNvPicPr>
            <a:picLocks noChangeAspect="1"/>
          </p:cNvPicPr>
          <p:nvPr/>
        </p:nvPicPr>
        <p:blipFill>
          <a:blip r:embed="rId1"/>
          <a:stretch>
            <a:fillRect/>
          </a:stretch>
        </p:blipFill>
        <p:spPr>
          <a:xfrm>
            <a:off x="0" y="0"/>
            <a:ext cx="12192000" cy="6858000"/>
          </a:xfrm>
          <a:prstGeom prst="rect">
            <a:avLst/>
          </a:prstGeom>
        </p:spPr>
      </p:pic>
      <p:grpSp>
        <p:nvGrpSpPr>
          <p:cNvPr id="5" name="组合 4"/>
          <p:cNvGrpSpPr/>
          <p:nvPr/>
        </p:nvGrpSpPr>
        <p:grpSpPr>
          <a:xfrm>
            <a:off x="5583428" y="1571543"/>
            <a:ext cx="2136277" cy="157242"/>
            <a:chOff x="4616246" y="3878362"/>
            <a:chExt cx="5571416" cy="410087"/>
          </a:xfrm>
          <a:solidFill>
            <a:schemeClr val="tx1">
              <a:alpha val="80000"/>
            </a:schemeClr>
          </a:solidFill>
        </p:grpSpPr>
        <p:sp>
          <p:nvSpPr>
            <p:cNvPr id="4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 name="组合 5"/>
          <p:cNvGrpSpPr/>
          <p:nvPr/>
        </p:nvGrpSpPr>
        <p:grpSpPr>
          <a:xfrm>
            <a:off x="5579742" y="870097"/>
            <a:ext cx="2144877" cy="612998"/>
            <a:chOff x="4606634" y="2048989"/>
            <a:chExt cx="5593843" cy="1598699"/>
          </a:xfrm>
          <a:solidFill>
            <a:schemeClr val="accent1">
              <a:alpha val="80000"/>
            </a:schemeClr>
          </a:solidFill>
        </p:grpSpPr>
        <p:sp>
          <p:nvSpPr>
            <p:cNvPr id="3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组合 6"/>
          <p:cNvGrpSpPr/>
          <p:nvPr/>
        </p:nvGrpSpPr>
        <p:grpSpPr>
          <a:xfrm>
            <a:off x="4467381" y="802424"/>
            <a:ext cx="960649" cy="958410"/>
            <a:chOff x="2105799" y="20055838"/>
            <a:chExt cx="6748090" cy="6732363"/>
          </a:xfrm>
          <a:solidFill>
            <a:schemeClr val="accent1">
              <a:alpha val="80000"/>
            </a:schemeClr>
          </a:solidFill>
        </p:grpSpPr>
        <p:sp>
          <p:nvSpPr>
            <p:cNvPr id="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3" name="矩形 62"/>
          <p:cNvSpPr/>
          <p:nvPr/>
        </p:nvSpPr>
        <p:spPr>
          <a:xfrm>
            <a:off x="5763361" y="4870019"/>
            <a:ext cx="665278" cy="45720"/>
          </a:xfrm>
          <a:prstGeom prst="rect">
            <a:avLst/>
          </a:prstGeom>
          <a:solidFill>
            <a:srgbClr val="9A0001"/>
          </a:solidFill>
          <a:ln>
            <a:solidFill>
              <a:schemeClr val="accent1"/>
            </a:solid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矩形 63"/>
          <p:cNvSpPr/>
          <p:nvPr/>
        </p:nvSpPr>
        <p:spPr>
          <a:xfrm>
            <a:off x="1454149" y="2788478"/>
            <a:ext cx="9347200" cy="706755"/>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0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谢谢大家！</a:t>
            </a:r>
            <a:endParaRPr kumimoji="0" lang="zh-CN" altLang="en-US" sz="40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矩形 67"/>
          <p:cNvSpPr/>
          <p:nvPr/>
        </p:nvSpPr>
        <p:spPr>
          <a:xfrm flipV="1">
            <a:off x="0" y="6802310"/>
            <a:ext cx="12192000" cy="62214"/>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文本框 60"/>
          <p:cNvSpPr txBox="1"/>
          <p:nvPr/>
        </p:nvSpPr>
        <p:spPr>
          <a:xfrm>
            <a:off x="3099924" y="5131060"/>
            <a:ext cx="6041617" cy="398780"/>
          </a:xfrm>
          <a:prstGeom prst="rect">
            <a:avLst/>
          </a:prstGeom>
          <a:noFill/>
        </p:spPr>
        <p:txBody>
          <a:bodyPr wrap="square" rtlCol="0">
            <a:spAutoFit/>
          </a:bodyPr>
          <a:lstStyle/>
          <a:p>
            <a:r>
              <a:rPr lang="zh-CN" altLang="en-US" sz="2000" dirty="0">
                <a:solidFill>
                  <a:srgbClr val="222A35"/>
                </a:solidFill>
                <a:latin typeface="黑体" panose="02010609060101010101" pitchFamily="49" charset="-122"/>
                <a:ea typeface="黑体" panose="02010609060101010101" pitchFamily="49" charset="-122"/>
                <a:cs typeface="+mn-ea"/>
                <a:sym typeface="Arial" panose="020B0604020202020204" pitchFamily="34" charset="0"/>
              </a:rPr>
              <a:t>第三组：</a:t>
            </a:r>
            <a:endParaRPr lang="zh-CN" altLang="en-US" sz="2000" dirty="0">
              <a:solidFill>
                <a:srgbClr val="222A35"/>
              </a:solidFill>
              <a:latin typeface="黑体" panose="02010609060101010101" pitchFamily="49" charset="-122"/>
              <a:ea typeface="黑体" panose="02010609060101010101" pitchFamily="49" charset="-122"/>
              <a:cs typeface="+mn-ea"/>
              <a:sym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1"/>
          <a:stretch>
            <a:fillRect/>
          </a:stretch>
        </p:blipFill>
        <p:spPr>
          <a:xfrm>
            <a:off x="0" y="0"/>
            <a:ext cx="12192000" cy="6858000"/>
          </a:xfrm>
          <a:prstGeom prst="rect">
            <a:avLst/>
          </a:prstGeom>
        </p:spPr>
      </p:pic>
      <p:sp>
        <p:nvSpPr>
          <p:cNvPr id="23" name="文本框 22"/>
          <p:cNvSpPr txBox="1"/>
          <p:nvPr/>
        </p:nvSpPr>
        <p:spPr>
          <a:xfrm>
            <a:off x="1545157" y="1940541"/>
            <a:ext cx="244904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01</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文本框 23"/>
          <p:cNvSpPr txBox="1"/>
          <p:nvPr/>
        </p:nvSpPr>
        <p:spPr>
          <a:xfrm>
            <a:off x="1514930" y="2961840"/>
            <a:ext cx="8393797" cy="922020"/>
          </a:xfrm>
          <a:prstGeom prst="rect">
            <a:avLst/>
          </a:prstGeom>
          <a:noFill/>
        </p:spPr>
        <p:txBody>
          <a:bodyPr wrap="square" rtlCol="0">
            <a:spAutoFit/>
          </a:bodyPr>
          <a:lstStyle/>
          <a:p>
            <a:pPr lvl="0" algn="dist">
              <a:defRPr/>
            </a:pPr>
            <a:r>
              <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引用监控器与可信计算基</a:t>
            </a:r>
            <a:endPar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8" name="组合 7"/>
          <p:cNvGrpSpPr/>
          <p:nvPr/>
        </p:nvGrpSpPr>
        <p:grpSpPr>
          <a:xfrm>
            <a:off x="9908728" y="457198"/>
            <a:ext cx="1689105" cy="497002"/>
            <a:chOff x="4774665" y="527202"/>
            <a:chExt cx="2642671" cy="777580"/>
          </a:xfrm>
          <a:solidFill>
            <a:srgbClr val="9A0001"/>
          </a:solidFill>
        </p:grpSpPr>
        <p:grpSp>
          <p:nvGrpSpPr>
            <p:cNvPr id="9" name="组合 8"/>
            <p:cNvGrpSpPr/>
            <p:nvPr/>
          </p:nvGrpSpPr>
          <p:grpSpPr>
            <a:xfrm>
              <a:off x="5680139" y="1151206"/>
              <a:ext cx="1733210" cy="127574"/>
              <a:chOff x="4616246" y="3878362"/>
              <a:chExt cx="5571416" cy="410087"/>
            </a:xfrm>
            <a:grpFill/>
          </p:grpSpPr>
          <p:sp>
            <p:nvSpPr>
              <p:cNvPr id="5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 name="组合 9"/>
            <p:cNvGrpSpPr/>
            <p:nvPr/>
          </p:nvGrpSpPr>
          <p:grpSpPr>
            <a:xfrm>
              <a:off x="5677149" y="582107"/>
              <a:ext cx="1740187" cy="497339"/>
              <a:chOff x="4606634" y="2048989"/>
              <a:chExt cx="5593843" cy="1598699"/>
            </a:xfrm>
            <a:grpFill/>
          </p:grpSpPr>
          <p:sp>
            <p:nvSpPr>
              <p:cNvPr id="4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组合 10"/>
            <p:cNvGrpSpPr/>
            <p:nvPr/>
          </p:nvGrpSpPr>
          <p:grpSpPr>
            <a:xfrm>
              <a:off x="4774665" y="527202"/>
              <a:ext cx="779396" cy="777580"/>
              <a:chOff x="2105799" y="20055838"/>
              <a:chExt cx="6748090" cy="6732363"/>
            </a:xfrm>
            <a:grp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70" name="矩形 69"/>
          <p:cNvSpPr/>
          <p:nvPr/>
        </p:nvSpPr>
        <p:spPr>
          <a:xfrm>
            <a:off x="1633339" y="2779909"/>
            <a:ext cx="665278" cy="45720"/>
          </a:xfrm>
          <a:prstGeom prst="rect">
            <a:avLst/>
          </a:prstGeom>
          <a:solidFill>
            <a:schemeClr val="accent1"/>
          </a:solidFill>
          <a:ln>
            <a:solidFill>
              <a:schemeClr val="accent1"/>
            </a:solid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dirty="0">
                <a:sym typeface="Arial" panose="020B0604020202020204" pitchFamily="34" charset="0"/>
              </a:rPr>
              <a:t>引用监控器（</a:t>
            </a:r>
            <a:r>
              <a:rPr lang="en-US" altLang="zh-CN" dirty="0">
                <a:sym typeface="Arial" panose="020B0604020202020204" pitchFamily="34" charset="0"/>
              </a:rPr>
              <a:t>Reference Monitor</a:t>
            </a:r>
            <a:r>
              <a:rPr lang="en-US" dirty="0">
                <a:sym typeface="Arial" panose="020B0604020202020204" pitchFamily="34" charset="0"/>
              </a:rPr>
              <a:t>）</a:t>
            </a:r>
            <a:endParaRPr lang="en-US" altLang="zh-CN"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3" name="文本框 2"/>
          <p:cNvSpPr txBox="1"/>
          <p:nvPr/>
        </p:nvSpPr>
        <p:spPr>
          <a:xfrm>
            <a:off x="2207895" y="2559050"/>
            <a:ext cx="7938135" cy="2136775"/>
          </a:xfrm>
          <a:prstGeom prst="rect">
            <a:avLst/>
          </a:prstGeom>
          <a:noFill/>
        </p:spPr>
        <p:txBody>
          <a:bodyPr wrap="square" rtlCol="0">
            <a:noAutofit/>
          </a:bodyPr>
          <a:lstStyle/>
          <a:p>
            <a:pPr algn="l"/>
            <a:r>
              <a:rPr lang="zh-CN" altLang="en-US" sz="3200" dirty="0">
                <a:latin typeface="仿宋" panose="02010609060101010101" charset="-122"/>
                <a:ea typeface="仿宋" panose="02010609060101010101" charset="-122"/>
                <a:cs typeface="+mn-ea"/>
                <a:sym typeface="Arial" panose="020B0604020202020204" pitchFamily="34" charset="0"/>
              </a:rPr>
              <a:t>监控主体和客体之间授权访问的部件。</a:t>
            </a:r>
            <a:endParaRPr lang="zh-CN" altLang="en-US" sz="3200" dirty="0">
              <a:latin typeface="仿宋" panose="02010609060101010101" charset="-122"/>
              <a:ea typeface="仿宋" panose="02010609060101010101" charset="-122"/>
              <a:cs typeface="+mn-ea"/>
              <a:sym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normAutofit/>
          </a:bodyPr>
          <a:lstStyle/>
          <a:p>
            <a:r>
              <a:rPr dirty="0">
                <a:sym typeface="Arial" panose="020B0604020202020204" pitchFamily="34" charset="0"/>
              </a:rPr>
              <a:t>可信计算基（</a:t>
            </a:r>
            <a:r>
              <a:rPr lang="en-US" altLang="zh-CN" dirty="0">
                <a:sym typeface="Arial" panose="020B0604020202020204" pitchFamily="34" charset="0"/>
              </a:rPr>
              <a:t>Trusted Computing Base</a:t>
            </a:r>
            <a:r>
              <a:rPr dirty="0">
                <a:sym typeface="Arial" panose="020B0604020202020204" pitchFamily="34" charset="0"/>
              </a:rPr>
              <a:t>）</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4" name="文本框 3"/>
          <p:cNvSpPr txBox="1"/>
          <p:nvPr/>
        </p:nvSpPr>
        <p:spPr>
          <a:xfrm>
            <a:off x="1114425" y="2299335"/>
            <a:ext cx="9752965" cy="2108200"/>
          </a:xfrm>
          <a:prstGeom prst="rect">
            <a:avLst/>
          </a:prstGeom>
          <a:noFill/>
        </p:spPr>
        <p:txBody>
          <a:bodyPr wrap="square" rtlCol="0">
            <a:noAutofit/>
          </a:bodyPr>
          <a:lstStyle/>
          <a:p>
            <a:pPr algn="l"/>
            <a:r>
              <a:rPr lang="zh-CN" altLang="en-US" sz="3200" dirty="0">
                <a:latin typeface="仿宋" panose="02010609060101010101" charset="-122"/>
                <a:ea typeface="仿宋" panose="02010609060101010101" charset="-122"/>
                <a:cs typeface="+mn-ea"/>
                <a:sym typeface="Arial" panose="020B0604020202020204" pitchFamily="34" charset="0"/>
              </a:rPr>
              <a:t>计算机系统内保护装置的总体，包括硬件、固件、软件和负责执行安全策略的组合体。它建立了一个基本的保护环境并提供一个可信计算系统所要求的附加用户服务。</a:t>
            </a:r>
            <a:endParaRPr lang="zh-CN" altLang="en-US" sz="3200" dirty="0">
              <a:latin typeface="仿宋" panose="02010609060101010101" charset="-122"/>
              <a:ea typeface="仿宋" panose="02010609060101010101" charset="-122"/>
              <a:cs typeface="+mn-ea"/>
              <a:sym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1"/>
          <a:stretch>
            <a:fillRect/>
          </a:stretch>
        </p:blipFill>
        <p:spPr>
          <a:xfrm>
            <a:off x="0" y="0"/>
            <a:ext cx="12192000" cy="6858000"/>
          </a:xfrm>
          <a:prstGeom prst="rect">
            <a:avLst/>
          </a:prstGeom>
        </p:spPr>
      </p:pic>
      <p:sp>
        <p:nvSpPr>
          <p:cNvPr id="23" name="文本框 22"/>
          <p:cNvSpPr txBox="1"/>
          <p:nvPr/>
        </p:nvSpPr>
        <p:spPr>
          <a:xfrm>
            <a:off x="1545157" y="1940541"/>
            <a:ext cx="244904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02</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文本框 23"/>
          <p:cNvSpPr txBox="1"/>
          <p:nvPr/>
        </p:nvSpPr>
        <p:spPr>
          <a:xfrm>
            <a:off x="1515110" y="2825750"/>
            <a:ext cx="7214870" cy="1889125"/>
          </a:xfrm>
          <a:prstGeom prst="rect">
            <a:avLst/>
          </a:prstGeom>
          <a:noFill/>
        </p:spPr>
        <p:txBody>
          <a:bodyPr wrap="square" rtlCol="0">
            <a:no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GB17859-1999</a:t>
            </a:r>
            <a:r>
              <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阅读</a:t>
            </a:r>
            <a:endPar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8" name="组合 7"/>
          <p:cNvGrpSpPr/>
          <p:nvPr/>
        </p:nvGrpSpPr>
        <p:grpSpPr>
          <a:xfrm>
            <a:off x="9908728" y="457198"/>
            <a:ext cx="1689105" cy="497002"/>
            <a:chOff x="4774665" y="527202"/>
            <a:chExt cx="2642671" cy="777580"/>
          </a:xfrm>
          <a:solidFill>
            <a:srgbClr val="9A0001"/>
          </a:solidFill>
        </p:grpSpPr>
        <p:grpSp>
          <p:nvGrpSpPr>
            <p:cNvPr id="9" name="组合 8"/>
            <p:cNvGrpSpPr/>
            <p:nvPr/>
          </p:nvGrpSpPr>
          <p:grpSpPr>
            <a:xfrm>
              <a:off x="5680139" y="1151206"/>
              <a:ext cx="1733210" cy="127574"/>
              <a:chOff x="4616246" y="3878362"/>
              <a:chExt cx="5571416" cy="410087"/>
            </a:xfrm>
            <a:grpFill/>
          </p:grpSpPr>
          <p:sp>
            <p:nvSpPr>
              <p:cNvPr id="5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 name="组合 9"/>
            <p:cNvGrpSpPr/>
            <p:nvPr/>
          </p:nvGrpSpPr>
          <p:grpSpPr>
            <a:xfrm>
              <a:off x="5677149" y="582107"/>
              <a:ext cx="1740187" cy="497339"/>
              <a:chOff x="4606634" y="2048989"/>
              <a:chExt cx="5593843" cy="1598699"/>
            </a:xfrm>
            <a:grpFill/>
          </p:grpSpPr>
          <p:sp>
            <p:nvSpPr>
              <p:cNvPr id="4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组合 10"/>
            <p:cNvGrpSpPr/>
            <p:nvPr/>
          </p:nvGrpSpPr>
          <p:grpSpPr>
            <a:xfrm>
              <a:off x="4774665" y="527202"/>
              <a:ext cx="779396" cy="777580"/>
              <a:chOff x="2105799" y="20055838"/>
              <a:chExt cx="6748090" cy="6732363"/>
            </a:xfrm>
            <a:grp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70" name="矩形 69"/>
          <p:cNvSpPr/>
          <p:nvPr/>
        </p:nvSpPr>
        <p:spPr>
          <a:xfrm>
            <a:off x="1633339" y="2779909"/>
            <a:ext cx="665278" cy="45720"/>
          </a:xfrm>
          <a:prstGeom prst="rect">
            <a:avLst/>
          </a:prstGeom>
          <a:solidFill>
            <a:schemeClr val="accent1"/>
          </a:solidFill>
          <a:ln>
            <a:solidFill>
              <a:schemeClr val="accent1"/>
            </a:solid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0" y="0"/>
            <a:ext cx="12192000" cy="6858000"/>
          </a:xfrm>
          <a:prstGeom prst="rect">
            <a:avLst/>
          </a:prstGeom>
        </p:spPr>
      </p:pic>
      <p:sp>
        <p:nvSpPr>
          <p:cNvPr id="4" name="灯片编号占位符 3"/>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&lt; </a:t>
            </a:r>
            <a:fld id="{A548B57D-AE10-4CF7-A9DF-59FEFA91B28E}" type="slidenum">
              <a:rPr kumimoji="0" lang="zh-CN" altLang="en-US" sz="1200" b="0" i="0" u="none" strike="noStrike" kern="1200" cap="none" spc="0" normalizeH="0" baseline="0" noProof="0" smtClean="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fld>
            <a:r>
              <a:rPr kumimoji="0" lang="zh-CN" altLang="en-US"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 </a:t>
            </a: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&gt;</a:t>
            </a:r>
            <a:endParaRPr kumimoji="0" lang="zh-CN" altLang="en-US" sz="1200" b="0" i="0" u="none" strike="noStrike" kern="1200" cap="none" spc="0" normalizeH="0" baseline="0" noProof="0" dirty="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endParaRPr>
          </a:p>
        </p:txBody>
      </p:sp>
      <p:sp>
        <p:nvSpPr>
          <p:cNvPr id="2" name="标题 1"/>
          <p:cNvSpPr>
            <a:spLocks noGrp="1"/>
          </p:cNvSpPr>
          <p:nvPr>
            <p:ph type="title"/>
          </p:nvPr>
        </p:nvSpPr>
        <p:spPr/>
        <p:txBody>
          <a:bodyPr/>
          <a:lstStyle/>
          <a:p>
            <a:r>
              <a:rPr lang="zh-CN" altLang="en-US" dirty="0">
                <a:sym typeface="Arial" panose="020B0604020202020204" pitchFamily="34" charset="0"/>
              </a:rPr>
              <a:t>第三级与第四级安全要求的异同之处</a:t>
            </a:r>
            <a:endParaRPr lang="zh-CN" altLang="en-US" dirty="0">
              <a:sym typeface="Arial" panose="020B0604020202020204" pitchFamily="34" charset="0"/>
            </a:endParaRPr>
          </a:p>
        </p:txBody>
      </p:sp>
      <p:sp>
        <p:nvSpPr>
          <p:cNvPr id="7" name="文本框 6"/>
          <p:cNvSpPr txBox="1"/>
          <p:nvPr/>
        </p:nvSpPr>
        <p:spPr>
          <a:xfrm>
            <a:off x="916305" y="1500505"/>
            <a:ext cx="9083675" cy="4258945"/>
          </a:xfrm>
          <a:prstGeom prst="rect">
            <a:avLst/>
          </a:prstGeom>
          <a:noFill/>
        </p:spPr>
        <p:txBody>
          <a:bodyPr wrap="square" rtlCol="0">
            <a:noAutofit/>
          </a:bodyPr>
          <a:lstStyle/>
          <a:p>
            <a:pPr algn="l"/>
            <a:r>
              <a:rPr lang="zh-CN" altLang="en-US" sz="2800" b="1" dirty="0">
                <a:latin typeface="仿宋" panose="02010609060101010101" charset="-122"/>
                <a:ea typeface="仿宋" panose="02010609060101010101" charset="-122"/>
                <a:cs typeface="+mn-ea"/>
                <a:sym typeface="Arial" panose="020B0604020202020204" pitchFamily="34" charset="0"/>
              </a:rPr>
              <a:t>第四级要求将第三级系统中的自主和强制访问控制扩展到所有主体与客体。</a:t>
            </a:r>
            <a:endParaRPr lang="zh-CN" altLang="en-US" sz="2800" b="1" dirty="0">
              <a:latin typeface="仿宋" panose="02010609060101010101" charset="-122"/>
              <a:ea typeface="仿宋" panose="02010609060101010101" charset="-122"/>
              <a:cs typeface="+mn-ea"/>
              <a:sym typeface="Arial" panose="020B0604020202020204" pitchFamily="34" charset="0"/>
            </a:endParaRPr>
          </a:p>
          <a:p>
            <a:pPr algn="l"/>
            <a:endParaRPr lang="zh-CN" altLang="en-US" sz="2800" dirty="0">
              <a:latin typeface="Arial" panose="020B0604020202020204" pitchFamily="34" charset="0"/>
              <a:ea typeface="微软雅黑" panose="020B0503020204020204" pitchFamily="34" charset="-122"/>
              <a:cs typeface="+mn-ea"/>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计算机信息系统可信计算基应维护与主体及其控制的存储客体（例如：进程、文件、段、设备）相关的敏感标记。（4.3.3标记）</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计算机信息系统可信计算基维护与可被外部主体直接或间接访问到的计算机信息系统资源（例如：主体、存储客体、只读存储器）相关的敏感标记。（4.4.3标记）</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p:txBody>
      </p:sp>
      <p:grpSp>
        <p:nvGrpSpPr>
          <p:cNvPr id="10" name="组合 9"/>
          <p:cNvGrpSpPr/>
          <p:nvPr/>
        </p:nvGrpSpPr>
        <p:grpSpPr>
          <a:xfrm>
            <a:off x="9908728" y="457198"/>
            <a:ext cx="1689105" cy="497002"/>
            <a:chOff x="4774665" y="527202"/>
            <a:chExt cx="2642671" cy="777580"/>
          </a:xfrm>
          <a:solidFill>
            <a:srgbClr val="9A0001"/>
          </a:solidFill>
        </p:grpSpPr>
        <p:grpSp>
          <p:nvGrpSpPr>
            <p:cNvPr id="11" name="组合 10"/>
            <p:cNvGrpSpPr/>
            <p:nvPr/>
          </p:nvGrpSpPr>
          <p:grpSpPr>
            <a:xfrm>
              <a:off x="5680139" y="1151206"/>
              <a:ext cx="1733210" cy="127574"/>
              <a:chOff x="4616246" y="3878362"/>
              <a:chExt cx="5571416" cy="410087"/>
            </a:xfrm>
            <a:grpFill/>
          </p:grpSpPr>
          <p:sp>
            <p:nvSpPr>
              <p:cNvPr id="49"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2" name="组合 11"/>
            <p:cNvGrpSpPr/>
            <p:nvPr/>
          </p:nvGrpSpPr>
          <p:grpSpPr>
            <a:xfrm>
              <a:off x="5677149" y="582107"/>
              <a:ext cx="1740187" cy="497339"/>
              <a:chOff x="4606634" y="2048989"/>
              <a:chExt cx="5593843" cy="1598699"/>
            </a:xfrm>
            <a:grpFill/>
          </p:grpSpPr>
          <p:sp>
            <p:nvSpPr>
              <p:cNvPr id="37"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3" name="组合 12"/>
            <p:cNvGrpSpPr/>
            <p:nvPr/>
          </p:nvGrpSpPr>
          <p:grpSpPr>
            <a:xfrm>
              <a:off x="4774665" y="527202"/>
              <a:ext cx="779396" cy="777580"/>
              <a:chOff x="2105799" y="20055838"/>
              <a:chExt cx="6748090" cy="6732363"/>
            </a:xfrm>
            <a:grpFill/>
          </p:grpSpPr>
          <p:sp>
            <p:nvSpPr>
              <p:cNvPr id="14"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54610" y="0"/>
            <a:ext cx="12192000" cy="6858000"/>
          </a:xfrm>
          <a:prstGeom prst="rect">
            <a:avLst/>
          </a:prstGeom>
        </p:spPr>
      </p:pic>
      <p:sp>
        <p:nvSpPr>
          <p:cNvPr id="4" name="灯片编号占位符 3"/>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&lt; </a:t>
            </a:r>
            <a:fld id="{A548B57D-AE10-4CF7-A9DF-59FEFA91B28E}" type="slidenum">
              <a:rPr kumimoji="0" lang="zh-CN" altLang="en-US" sz="1200" b="0" i="0" u="none" strike="noStrike" kern="1200" cap="none" spc="0" normalizeH="0" baseline="0" noProof="0" smtClean="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fld>
            <a:r>
              <a:rPr kumimoji="0" lang="zh-CN" altLang="en-US"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 </a:t>
            </a: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&gt;</a:t>
            </a:r>
            <a:endParaRPr kumimoji="0" lang="zh-CN" altLang="en-US" sz="1200" b="0" i="0" u="none" strike="noStrike" kern="1200" cap="none" spc="0" normalizeH="0" baseline="0" noProof="0" dirty="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endParaRPr>
          </a:p>
        </p:txBody>
      </p:sp>
      <p:sp>
        <p:nvSpPr>
          <p:cNvPr id="7" name="文本框 6"/>
          <p:cNvSpPr txBox="1"/>
          <p:nvPr/>
        </p:nvSpPr>
        <p:spPr>
          <a:xfrm>
            <a:off x="721779" y="1299527"/>
            <a:ext cx="9083675" cy="4258945"/>
          </a:xfrm>
          <a:prstGeom prst="rect">
            <a:avLst/>
          </a:prstGeom>
          <a:noFill/>
        </p:spPr>
        <p:txBody>
          <a:bodyPr wrap="square" rtlCol="0">
            <a:noAutofit/>
          </a:bodyPr>
          <a:lstStyle/>
          <a:p>
            <a:pPr algn="l"/>
            <a:r>
              <a:rPr lang="zh-CN" altLang="en-US" sz="2800" b="1" dirty="0">
                <a:latin typeface="仿宋" panose="02010609060101010101" charset="-122"/>
                <a:ea typeface="仿宋" panose="02010609060101010101" charset="-122"/>
                <a:cs typeface="+mn-ea"/>
                <a:sym typeface="Arial" panose="020B0604020202020204" pitchFamily="34" charset="0"/>
              </a:rPr>
              <a:t>第四级还要考虑隐蔽通道。</a:t>
            </a:r>
            <a:endParaRPr lang="zh-CN" altLang="en-US" sz="2800" b="1" dirty="0">
              <a:latin typeface="仿宋" panose="02010609060101010101" charset="-122"/>
              <a:ea typeface="仿宋" panose="02010609060101010101" charset="-122"/>
              <a:cs typeface="+mn-ea"/>
              <a:sym typeface="Arial" panose="020B0604020202020204" pitchFamily="34" charset="0"/>
            </a:endParaRPr>
          </a:p>
          <a:p>
            <a:pPr algn="l"/>
            <a:endParaRPr lang="zh-CN" altLang="en-US" sz="2800" dirty="0">
              <a:latin typeface="Arial" panose="020B0604020202020204" pitchFamily="34" charset="0"/>
              <a:ea typeface="微软雅黑" panose="020B0503020204020204" pitchFamily="34" charset="-122"/>
              <a:cs typeface="+mn-ea"/>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计算机信息系统可信计算基能够审计利用隐蔽存储信道时可能被使用的事件。（4.</a:t>
            </a:r>
            <a:r>
              <a:rPr lang="en-US" altLang="zh-CN" sz="2000" dirty="0">
                <a:latin typeface="楷体" panose="02010609060101010101" charset="-122"/>
                <a:ea typeface="楷体" panose="02010609060101010101" charset="-122"/>
                <a:cs typeface="楷体" panose="02010609060101010101" charset="-122"/>
                <a:sym typeface="Arial" panose="020B0604020202020204" pitchFamily="34" charset="0"/>
              </a:rPr>
              <a:t>4</a:t>
            </a:r>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.6审计）</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系统开发者应彻底搜索隐蔽存储信道，并根据实际测量或工程估算确定每一个被标识信道的最大带宽。（4.4.8隐蔽信道分析）</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algn="l"/>
            <a:r>
              <a:rPr lang="zh-CN" altLang="en-US" sz="2800" b="1" dirty="0">
                <a:latin typeface="仿宋" panose="02010609060101010101" charset="-122"/>
                <a:ea typeface="仿宋" panose="02010609060101010101" charset="-122"/>
                <a:cs typeface="+mn-ea"/>
                <a:sym typeface="Arial" panose="020B0604020202020204" pitchFamily="34" charset="0"/>
              </a:rPr>
              <a:t>第四级加强了鉴别机制。</a:t>
            </a:r>
            <a:endParaRPr lang="zh-CN" altLang="en-US" sz="2800" b="1" dirty="0">
              <a:latin typeface="仿宋" panose="02010609060101010101" charset="-122"/>
              <a:ea typeface="仿宋" panose="02010609060101010101" charset="-122"/>
              <a:cs typeface="+mn-ea"/>
              <a:sym typeface="Arial" panose="020B0604020202020204" pitchFamily="34" charset="0"/>
            </a:endParaRPr>
          </a:p>
          <a:p>
            <a:pPr algn="l"/>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对用户的初始登录和鉴别，计算机信息系统可信计算基在它与用户之间提供可信通信路径。该路径上的通信只能由该用户初始化。（4.4.9可信路径）</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p:txBody>
      </p:sp>
      <p:grpSp>
        <p:nvGrpSpPr>
          <p:cNvPr id="2" name="组合 1"/>
          <p:cNvGrpSpPr/>
          <p:nvPr/>
        </p:nvGrpSpPr>
        <p:grpSpPr>
          <a:xfrm>
            <a:off x="9908728" y="457198"/>
            <a:ext cx="1689105" cy="497002"/>
            <a:chOff x="4774665" y="527202"/>
            <a:chExt cx="2642671" cy="777580"/>
          </a:xfrm>
          <a:solidFill>
            <a:srgbClr val="9A0001"/>
          </a:solidFill>
        </p:grpSpPr>
        <p:grpSp>
          <p:nvGrpSpPr>
            <p:cNvPr id="3" name="组合 2"/>
            <p:cNvGrpSpPr/>
            <p:nvPr/>
          </p:nvGrpSpPr>
          <p:grpSpPr>
            <a:xfrm>
              <a:off x="5680139" y="1151206"/>
              <a:ext cx="1733210" cy="127574"/>
              <a:chOff x="4616246" y="3878362"/>
              <a:chExt cx="5571416" cy="410087"/>
            </a:xfrm>
            <a:grpFill/>
          </p:grpSpPr>
          <p:sp>
            <p:nvSpPr>
              <p:cNvPr id="44"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 name="组合 5"/>
            <p:cNvGrpSpPr/>
            <p:nvPr/>
          </p:nvGrpSpPr>
          <p:grpSpPr>
            <a:xfrm>
              <a:off x="5677149" y="582107"/>
              <a:ext cx="1740187" cy="497339"/>
              <a:chOff x="4606634" y="2048989"/>
              <a:chExt cx="5593843" cy="1598699"/>
            </a:xfrm>
            <a:grpFill/>
          </p:grpSpPr>
          <p:sp>
            <p:nvSpPr>
              <p:cNvPr id="32"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p:nvGrpSpPr>
          <p:grpSpPr>
            <a:xfrm>
              <a:off x="4774665" y="527202"/>
              <a:ext cx="779396" cy="777580"/>
              <a:chOff x="2105799" y="20055838"/>
              <a:chExt cx="6748090" cy="6732363"/>
            </a:xfrm>
            <a:grpFill/>
          </p:grpSpPr>
          <p:sp>
            <p:nvSpPr>
              <p:cNvPr id="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0" name="标题 1"/>
          <p:cNvSpPr>
            <a:spLocks noGrp="1"/>
          </p:cNvSpPr>
          <p:nvPr>
            <p:ph type="title"/>
          </p:nvPr>
        </p:nvSpPr>
        <p:spPr>
          <a:xfrm>
            <a:off x="442913" y="243569"/>
            <a:ext cx="9056851" cy="617518"/>
          </a:xfrm>
        </p:spPr>
        <p:txBody>
          <a:bodyPr/>
          <a:lstStyle/>
          <a:p>
            <a:r>
              <a:rPr lang="zh-CN" altLang="en-US" dirty="0">
                <a:sym typeface="Arial" panose="020B0604020202020204" pitchFamily="34" charset="0"/>
              </a:rPr>
              <a:t>第三级与第四级安全要求的异同之处</a:t>
            </a:r>
            <a:endParaRPr lang="zh-CN" altLang="en-US" dirty="0">
              <a:sym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2349" y="0"/>
            <a:ext cx="12192000" cy="6858000"/>
          </a:xfrm>
          <a:prstGeom prst="rect">
            <a:avLst/>
          </a:prstGeom>
        </p:spPr>
      </p:pic>
      <p:sp>
        <p:nvSpPr>
          <p:cNvPr id="4" name="灯片编号占位符 3"/>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&lt; </a:t>
            </a:r>
            <a:fld id="{A548B57D-AE10-4CF7-A9DF-59FEFA91B28E}" type="slidenum">
              <a:rPr kumimoji="0" lang="zh-CN" altLang="en-US" sz="1200" b="0" i="0" u="none" strike="noStrike" kern="1200" cap="none" spc="0" normalizeH="0" baseline="0" noProof="0" smtClean="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fld>
            <a:r>
              <a:rPr kumimoji="0" lang="zh-CN" altLang="en-US"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 </a:t>
            </a:r>
            <a:r>
              <a:rPr kumimoji="0" lang="en-US" altLang="zh-CN" sz="1200" b="0" i="0" u="none" strike="noStrike" kern="1200" cap="none" spc="0" normalizeH="0" baseline="0" noProof="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rPr>
              <a:t>&gt;</a:t>
            </a:r>
            <a:endParaRPr kumimoji="0" lang="zh-CN" altLang="en-US" sz="1200" b="0" i="0" u="none" strike="noStrike" kern="1200" cap="none" spc="0" normalizeH="0" baseline="0" noProof="0" dirty="0">
              <a:ln>
                <a:noFill/>
              </a:ln>
              <a:solidFill>
                <a:srgbClr val="000000">
                  <a:lumMod val="50000"/>
                  <a:lumOff val="50000"/>
                </a:srgbClr>
              </a:solidFill>
              <a:effectLst/>
              <a:uLnTx/>
              <a:uFillTx/>
              <a:latin typeface="Arial" panose="020B0604020202020204"/>
              <a:ea typeface="微软雅黑" panose="020B0503020204020204" pitchFamily="34" charset="-122"/>
              <a:cs typeface="+mn-cs"/>
              <a:sym typeface="Arial" panose="020B0604020202020204" pitchFamily="34" charset="0"/>
            </a:endParaRPr>
          </a:p>
        </p:txBody>
      </p:sp>
      <p:sp>
        <p:nvSpPr>
          <p:cNvPr id="2" name="标题 1"/>
          <p:cNvSpPr>
            <a:spLocks noGrp="1"/>
          </p:cNvSpPr>
          <p:nvPr>
            <p:ph type="title"/>
          </p:nvPr>
        </p:nvSpPr>
        <p:spPr/>
        <p:txBody>
          <a:bodyPr/>
          <a:lstStyle/>
          <a:p>
            <a:r>
              <a:rPr lang="zh-CN" altLang="en-US" dirty="0">
                <a:sym typeface="Arial" panose="020B0604020202020204" pitchFamily="34" charset="0"/>
              </a:rPr>
              <a:t>第四级与第五级安全功能要求的异同之处</a:t>
            </a:r>
            <a:endParaRPr lang="zh-CN" altLang="en-US" dirty="0">
              <a:sym typeface="Arial" panose="020B0604020202020204" pitchFamily="34" charset="0"/>
            </a:endParaRPr>
          </a:p>
        </p:txBody>
      </p:sp>
      <p:sp>
        <p:nvSpPr>
          <p:cNvPr id="3" name="文本框 2"/>
          <p:cNvSpPr txBox="1"/>
          <p:nvPr/>
        </p:nvSpPr>
        <p:spPr>
          <a:xfrm>
            <a:off x="443230" y="1219200"/>
            <a:ext cx="10191750" cy="4946650"/>
          </a:xfrm>
          <a:prstGeom prst="rect">
            <a:avLst/>
          </a:prstGeom>
          <a:noFill/>
        </p:spPr>
        <p:txBody>
          <a:bodyPr wrap="square" rtlCol="0">
            <a:noAutofit/>
          </a:bodyPr>
          <a:lstStyle/>
          <a:p>
            <a:pPr algn="l"/>
            <a:r>
              <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rPr>
              <a:t>第五级的计算机信息系统可信计算基满足访问监控器需求。访问监控器仲裁主体对客体的全部访问。</a:t>
            </a:r>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访问控制能够为每个命名客体指定命名用户和用户组，并规定他们对客体的访问模式。（4.5.1自主访问控制）</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endParaRPr lang="zh-CN" altLang="en-US" sz="20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r>
              <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rPr>
              <a:t>第五级支持安全管理员职能；扩充审计机制，当发生与安全相关的事件时发出信号。</a:t>
            </a:r>
            <a:endParaRPr lang="zh-CN" altLang="en-US" sz="2800" b="1" dirty="0">
              <a:latin typeface="仿宋" panose="02010609060101010101" charset="-122"/>
              <a:ea typeface="仿宋" panose="02010609060101010101" charset="-122"/>
              <a:cs typeface="楷体" panose="02010609060101010101" charset="-122"/>
              <a:sym typeface="Arial" panose="020B0604020202020204" pitchFamily="34" charset="0"/>
            </a:endParaRPr>
          </a:p>
          <a:p>
            <a:pPr algn="l"/>
            <a:endParaRPr lang="zh-CN" altLang="en-US" sz="2800" dirty="0">
              <a:latin typeface="楷体" panose="02010609060101010101" charset="-122"/>
              <a:ea typeface="楷体" panose="02010609060101010101" charset="-122"/>
              <a:cs typeface="楷体" panose="02010609060101010101" charset="-122"/>
              <a:sym typeface="Arial" panose="020B0604020202020204" pitchFamily="34" charset="0"/>
            </a:endParaRPr>
          </a:p>
          <a:p>
            <a:pPr algn="l"/>
            <a:r>
              <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rPr>
              <a:t>计算机信息系统可信计算基包含能够监控可审计安全事件发生与积累的机制，当超过阈值时，能够立即向安全管理员发出报警。并且，如果这些与安全相关的事件继续发生或积累，系统应以最小的代价中止它们。（4.5.6审计）</a:t>
            </a:r>
            <a:endParaRPr lang="zh-CN" altLang="en-US" sz="2000" dirty="0">
              <a:latin typeface="楷体" panose="02010609060101010101" charset="-122"/>
              <a:ea typeface="楷体" panose="02010609060101010101" charset="-122"/>
              <a:cs typeface="楷体" panose="02010609060101010101" charset="-122"/>
              <a:sym typeface="Arial" panose="020B0604020202020204" pitchFamily="34" charset="0"/>
            </a:endParaRPr>
          </a:p>
        </p:txBody>
      </p:sp>
      <p:grpSp>
        <p:nvGrpSpPr>
          <p:cNvPr id="6" name="组合 5"/>
          <p:cNvGrpSpPr/>
          <p:nvPr/>
        </p:nvGrpSpPr>
        <p:grpSpPr>
          <a:xfrm>
            <a:off x="9908728" y="457198"/>
            <a:ext cx="1689105" cy="497002"/>
            <a:chOff x="4774665" y="527202"/>
            <a:chExt cx="2642671" cy="777580"/>
          </a:xfrm>
          <a:solidFill>
            <a:srgbClr val="9A0001"/>
          </a:solidFill>
        </p:grpSpPr>
        <p:grpSp>
          <p:nvGrpSpPr>
            <p:cNvPr id="7" name="组合 6"/>
            <p:cNvGrpSpPr/>
            <p:nvPr/>
          </p:nvGrpSpPr>
          <p:grpSpPr>
            <a:xfrm>
              <a:off x="5680139" y="1151206"/>
              <a:ext cx="1733210" cy="127574"/>
              <a:chOff x="4616246" y="3878362"/>
              <a:chExt cx="5571416" cy="410087"/>
            </a:xfrm>
            <a:grpFill/>
          </p:grpSpPr>
          <p:sp>
            <p:nvSpPr>
              <p:cNvPr id="45"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组合 7"/>
            <p:cNvGrpSpPr/>
            <p:nvPr/>
          </p:nvGrpSpPr>
          <p:grpSpPr>
            <a:xfrm>
              <a:off x="5677149" y="582107"/>
              <a:ext cx="1740187" cy="497339"/>
              <a:chOff x="4606634" y="2048989"/>
              <a:chExt cx="5593843" cy="1598699"/>
            </a:xfrm>
            <a:grpFill/>
          </p:grpSpPr>
          <p:sp>
            <p:nvSpPr>
              <p:cNvPr id="33"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组合 8"/>
            <p:cNvGrpSpPr/>
            <p:nvPr/>
          </p:nvGrpSpPr>
          <p:grpSpPr>
            <a:xfrm>
              <a:off x="4774665" y="527202"/>
              <a:ext cx="779396" cy="777580"/>
              <a:chOff x="2105799" y="20055838"/>
              <a:chExt cx="6748090" cy="6732363"/>
            </a:xfrm>
            <a:grpFill/>
          </p:grpSpPr>
          <p:sp>
            <p:nvSpPr>
              <p:cNvPr id="1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tags/tag1.xml><?xml version="1.0" encoding="utf-8"?>
<p:tagLst xmlns:p="http://schemas.openxmlformats.org/presentationml/2006/main">
  <p:tag name="COMMONDATA" val="eyJoZGlkIjoiMGVlMDBlY2U5OGRiY2RiZDkwMWUwYTBjMmYwMTUxZWMifQ=="/>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3444</Words>
  <Application>WPS 演示</Application>
  <PresentationFormat>宽屏</PresentationFormat>
  <Paragraphs>252</Paragraphs>
  <Slides>20</Slides>
  <Notes>20</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20</vt:i4>
      </vt:variant>
    </vt:vector>
  </HeadingPairs>
  <TitlesOfParts>
    <vt:vector size="38" baseType="lpstr">
      <vt:lpstr>Arial</vt:lpstr>
      <vt:lpstr>宋体</vt:lpstr>
      <vt:lpstr>Wingdings</vt:lpstr>
      <vt:lpstr>微软雅黑</vt:lpstr>
      <vt:lpstr>经典圆体简</vt:lpstr>
      <vt:lpstr>Arial</vt:lpstr>
      <vt:lpstr>黑体</vt:lpstr>
      <vt:lpstr>Times New Roman</vt:lpstr>
      <vt:lpstr>仿宋</vt:lpstr>
      <vt:lpstr>楷体</vt:lpstr>
      <vt:lpstr>等线</vt:lpstr>
      <vt:lpstr>Arial Unicode MS</vt:lpstr>
      <vt:lpstr>Calibri</vt:lpstr>
      <vt:lpstr>STIXGeneral-Bold</vt:lpstr>
      <vt:lpstr>Segoe Print</vt:lpstr>
      <vt:lpstr>Oxygen</vt:lpstr>
      <vt:lpstr>自定义设计方案</vt:lpstr>
      <vt:lpstr>1_自定义设计方案</vt:lpstr>
      <vt:lpstr>PowerPoint 演示文稿</vt:lpstr>
      <vt:lpstr>PowerPoint 演示文稿</vt:lpstr>
      <vt:lpstr>PowerPoint 演示文稿</vt:lpstr>
      <vt:lpstr>引用监控器（Reference Monitor）</vt:lpstr>
      <vt:lpstr>可信计算基（Trusted Computing Base）</vt:lpstr>
      <vt:lpstr>PowerPoint 演示文稿</vt:lpstr>
      <vt:lpstr>第三级与第四级安全要求的异同之处</vt:lpstr>
      <vt:lpstr>第三级与第四级安全要求的异同之处</vt:lpstr>
      <vt:lpstr>第四级与第五级安全功能要求的异同之处</vt:lpstr>
      <vt:lpstr>第四级与第五级安全功能要求的异同之处</vt:lpstr>
      <vt:lpstr>第四级与第五级安全功能要求的异同之处</vt:lpstr>
      <vt:lpstr>PowerPoint 演示文稿</vt:lpstr>
      <vt:lpstr>2.1 CC标准中的脆弱性(vulnerability)、威胁(threat)和风险(risk) 概念</vt:lpstr>
      <vt:lpstr>2.1 CC标准中的脆弱性(vulnerability)、威胁(threat)和风险(risk) 关系</vt:lpstr>
      <vt:lpstr>PowerPoint 演示文稿</vt:lpstr>
      <vt:lpstr>2.2 CC对ST文档的规范格式</vt:lpstr>
      <vt:lpstr>2.3 鸿蒙系统考虑的安全威胁</vt:lpstr>
      <vt:lpstr>2.4 鸿蒙系统的主要安全功能和安全保证技术</vt:lpstr>
      <vt:lpstr>2.4 鸿蒙系统的主要安全功能和安全保证技术</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龙翔天驱</cp:lastModifiedBy>
  <cp:revision>612</cp:revision>
  <dcterms:created xsi:type="dcterms:W3CDTF">2023-09-25T00:35:00Z</dcterms:created>
  <dcterms:modified xsi:type="dcterms:W3CDTF">2024-09-07T16:55:24Z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E8289573CA25674740560E65E3489365_43</vt:lpwstr>
  </property>
  <property fmtid="{D5CDD505-2E9C-101B-9397-08002B2CF9AE}" pid="12" name="KSOProductBuildVer">
    <vt:lpwstr>2052-12.1.0.17827</vt:lpwstr>
  </property>
</Properties>
</file>

<file path=docProps/thumbnail.jpeg>
</file>